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1" r:id="rId3"/>
    <p:sldId id="257" r:id="rId4"/>
    <p:sldId id="259" r:id="rId5"/>
    <p:sldId id="263" r:id="rId6"/>
    <p:sldId id="265" r:id="rId7"/>
    <p:sldId id="266" r:id="rId8"/>
    <p:sldId id="262" r:id="rId9"/>
    <p:sldId id="264" r:id="rId10"/>
    <p:sldId id="258" r:id="rId1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815" autoAdjust="0"/>
    <p:restoredTop sz="94660"/>
  </p:normalViewPr>
  <p:slideViewPr>
    <p:cSldViewPr snapToGrid="0">
      <p:cViewPr varScale="1">
        <p:scale>
          <a:sx n="60" d="100"/>
          <a:sy n="60" d="100"/>
        </p:scale>
        <p:origin x="192" y="1376"/>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F32E1E04-9739-44BD-AC69-359430D00767}" type="datetimeFigureOut">
              <a:rPr lang="en-CA" smtClean="0"/>
              <a:t>2021-10-05</a:t>
            </a:fld>
            <a:endParaRPr lang="en-CA"/>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1A5938CD-8C2F-459D-B15E-C3560770E118}" type="slidenum">
              <a:rPr lang="en-CA" smtClean="0"/>
              <a:t>‹#›</a:t>
            </a:fld>
            <a:endParaRPr lang="en-CA"/>
          </a:p>
        </p:txBody>
      </p:sp>
    </p:spTree>
    <p:extLst>
      <p:ext uri="{BB962C8B-B14F-4D97-AF65-F5344CB8AC3E}">
        <p14:creationId xmlns:p14="http://schemas.microsoft.com/office/powerpoint/2010/main" val="47526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3CB3E9A-D091-4F0A-BE77-D6F3F1258D24}" type="datetimeFigureOut">
              <a:rPr lang="en-CA" smtClean="0"/>
              <a:t>2021-10-05</a:t>
            </a:fld>
            <a:endParaRPr lang="en-CA"/>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CA"/>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CA"/>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0094FD7-ABC1-4D27-9E9C-5E6596061279}" type="slidenum">
              <a:rPr lang="en-CA" smtClean="0"/>
              <a:t>‹#›</a:t>
            </a:fld>
            <a:endParaRPr lang="en-CA"/>
          </a:p>
        </p:txBody>
      </p:sp>
    </p:spTree>
    <p:extLst>
      <p:ext uri="{BB962C8B-B14F-4D97-AF65-F5344CB8AC3E}">
        <p14:creationId xmlns:p14="http://schemas.microsoft.com/office/powerpoint/2010/main" val="80320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123A6BE-C049-493A-92F2-EDF27DE91A2A}" type="slidenum">
              <a:rPr lang="en-CA" smtClean="0"/>
              <a:t>6</a:t>
            </a:fld>
            <a:endParaRPr lang="en-CA"/>
          </a:p>
        </p:txBody>
      </p:sp>
    </p:spTree>
    <p:extLst>
      <p:ext uri="{BB962C8B-B14F-4D97-AF65-F5344CB8AC3E}">
        <p14:creationId xmlns:p14="http://schemas.microsoft.com/office/powerpoint/2010/main" val="1756800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1A29846-0022-4990-86CA-533951748F3A}" type="datetimeFigureOut">
              <a:rPr lang="en-CA" smtClean="0"/>
              <a:t>2021-10-05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424951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1A29846-0022-4990-86CA-533951748F3A}" type="datetimeFigureOut">
              <a:rPr lang="en-CA" smtClean="0"/>
              <a:t>2021-10-05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405496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1A29846-0022-4990-86CA-533951748F3A}" type="datetimeFigureOut">
              <a:rPr lang="en-CA" smtClean="0"/>
              <a:t>2021-10-05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364488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1A29846-0022-4990-86CA-533951748F3A}" type="datetimeFigureOut">
              <a:rPr lang="en-CA" smtClean="0"/>
              <a:t>2021-10-05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264576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A29846-0022-4990-86CA-533951748F3A}" type="datetimeFigureOut">
              <a:rPr lang="en-CA" smtClean="0"/>
              <a:t>2021-10-05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167049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1A29846-0022-4990-86CA-533951748F3A}" type="datetimeFigureOut">
              <a:rPr lang="en-CA" smtClean="0"/>
              <a:t>2021-10-05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267955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1A29846-0022-4990-86CA-533951748F3A}" type="datetimeFigureOut">
              <a:rPr lang="en-CA" smtClean="0"/>
              <a:t>2021-10-05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318826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1A29846-0022-4990-86CA-533951748F3A}" type="datetimeFigureOut">
              <a:rPr lang="en-CA" smtClean="0"/>
              <a:t>2021-10-05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136490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29846-0022-4990-86CA-533951748F3A}" type="datetimeFigureOut">
              <a:rPr lang="en-CA" smtClean="0"/>
              <a:t>2021-10-05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425086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A29846-0022-4990-86CA-533951748F3A}" type="datetimeFigureOut">
              <a:rPr lang="en-CA" smtClean="0"/>
              <a:t>2021-10-05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421853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A29846-0022-4990-86CA-533951748F3A}" type="datetimeFigureOut">
              <a:rPr lang="en-CA" smtClean="0"/>
              <a:t>2021-10-05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22A2B9-996D-487E-81D8-579DDBADCDB1}" type="slidenum">
              <a:rPr lang="en-CA" smtClean="0"/>
              <a:t>‹#›</a:t>
            </a:fld>
            <a:endParaRPr lang="en-CA"/>
          </a:p>
        </p:txBody>
      </p:sp>
    </p:spTree>
    <p:extLst>
      <p:ext uri="{BB962C8B-B14F-4D97-AF65-F5344CB8AC3E}">
        <p14:creationId xmlns:p14="http://schemas.microsoft.com/office/powerpoint/2010/main" val="170369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29846-0022-4990-86CA-533951748F3A}" type="datetimeFigureOut">
              <a:rPr lang="en-CA" smtClean="0"/>
              <a:t>2021-10-05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2A2B9-996D-487E-81D8-579DDBADCDB1}" type="slidenum">
              <a:rPr lang="en-CA" smtClean="0"/>
              <a:t>‹#›</a:t>
            </a:fld>
            <a:endParaRPr lang="en-CA"/>
          </a:p>
        </p:txBody>
      </p:sp>
    </p:spTree>
    <p:extLst>
      <p:ext uri="{BB962C8B-B14F-4D97-AF65-F5344CB8AC3E}">
        <p14:creationId xmlns:p14="http://schemas.microsoft.com/office/powerpoint/2010/main" val="30036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uvic.zoom.us/j/8333855024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94871"/>
            <a:ext cx="12192000" cy="2298032"/>
          </a:xfrm>
          <a:solidFill>
            <a:schemeClr val="accent6">
              <a:lumMod val="20000"/>
              <a:lumOff val="80000"/>
            </a:schemeClr>
          </a:solidFill>
        </p:spPr>
        <p:txBody>
          <a:bodyPr anchor="ctr">
            <a:noAutofit/>
          </a:bodyPr>
          <a:lstStyle/>
          <a:p>
            <a:r>
              <a:rPr lang="en-CA" sz="4400" dirty="0">
                <a:solidFill>
                  <a:schemeClr val="accent5">
                    <a:lumMod val="75000"/>
                  </a:schemeClr>
                </a:solidFill>
                <a:latin typeface="+mn-lt"/>
              </a:rPr>
              <a:t>Realizing a carbon neutral economy:</a:t>
            </a:r>
            <a:br>
              <a:rPr lang="en-CA" sz="4400" dirty="0">
                <a:solidFill>
                  <a:schemeClr val="accent5">
                    <a:lumMod val="75000"/>
                  </a:schemeClr>
                </a:solidFill>
                <a:latin typeface="+mn-lt"/>
              </a:rPr>
            </a:br>
            <a:r>
              <a:rPr lang="en-CA" sz="4400" dirty="0">
                <a:solidFill>
                  <a:schemeClr val="accent5">
                    <a:lumMod val="75000"/>
                  </a:schemeClr>
                </a:solidFill>
                <a:latin typeface="+mn-lt"/>
              </a:rPr>
              <a:t>A new governance framework</a:t>
            </a:r>
            <a:br>
              <a:rPr lang="en-CA" sz="4400" dirty="0">
                <a:solidFill>
                  <a:schemeClr val="accent5">
                    <a:lumMod val="75000"/>
                  </a:schemeClr>
                </a:solidFill>
                <a:latin typeface="+mn-lt"/>
              </a:rPr>
            </a:br>
            <a:r>
              <a:rPr lang="en-CA" sz="3600" dirty="0">
                <a:solidFill>
                  <a:schemeClr val="accent2">
                    <a:lumMod val="75000"/>
                  </a:schemeClr>
                </a:solidFill>
                <a:latin typeface="+mn-lt"/>
              </a:rPr>
              <a:t>2030 | 2040 | 2050</a:t>
            </a:r>
          </a:p>
        </p:txBody>
      </p:sp>
      <p:sp>
        <p:nvSpPr>
          <p:cNvPr id="3" name="Subtitle 2"/>
          <p:cNvSpPr>
            <a:spLocks noGrp="1"/>
          </p:cNvSpPr>
          <p:nvPr>
            <p:ph type="subTitle" idx="1"/>
          </p:nvPr>
        </p:nvSpPr>
        <p:spPr>
          <a:xfrm>
            <a:off x="1524000" y="3710319"/>
            <a:ext cx="9144000" cy="2453705"/>
          </a:xfrm>
        </p:spPr>
        <p:txBody>
          <a:bodyPr>
            <a:normAutofit/>
          </a:bodyPr>
          <a:lstStyle/>
          <a:p>
            <a:pPr>
              <a:lnSpc>
                <a:spcPct val="100000"/>
              </a:lnSpc>
              <a:spcBef>
                <a:spcPts val="0"/>
              </a:spcBef>
            </a:pPr>
            <a:r>
              <a:rPr lang="en-CA" dirty="0">
                <a:solidFill>
                  <a:schemeClr val="accent5">
                    <a:lumMod val="75000"/>
                  </a:schemeClr>
                </a:solidFill>
              </a:rPr>
              <a:t>Background Information</a:t>
            </a:r>
          </a:p>
          <a:p>
            <a:pPr>
              <a:lnSpc>
                <a:spcPct val="100000"/>
              </a:lnSpc>
              <a:spcBef>
                <a:spcPts val="0"/>
              </a:spcBef>
            </a:pPr>
            <a:r>
              <a:rPr lang="en-CA" dirty="0">
                <a:solidFill>
                  <a:schemeClr val="accent5">
                    <a:lumMod val="75000"/>
                  </a:schemeClr>
                </a:solidFill>
              </a:rPr>
              <a:t>for 25 June 2021 Meeting</a:t>
            </a:r>
          </a:p>
          <a:p>
            <a:pPr>
              <a:lnSpc>
                <a:spcPct val="100000"/>
              </a:lnSpc>
              <a:spcBef>
                <a:spcPts val="0"/>
              </a:spcBef>
            </a:pPr>
            <a:endParaRPr lang="en-CA" dirty="0">
              <a:solidFill>
                <a:schemeClr val="accent5">
                  <a:lumMod val="75000"/>
                </a:schemeClr>
              </a:solidFill>
            </a:endParaRPr>
          </a:p>
          <a:p>
            <a:pPr>
              <a:lnSpc>
                <a:spcPct val="100000"/>
              </a:lnSpc>
              <a:spcBef>
                <a:spcPts val="0"/>
              </a:spcBef>
            </a:pPr>
            <a:r>
              <a:rPr lang="en-CA" sz="1800" dirty="0">
                <a:solidFill>
                  <a:schemeClr val="accent5">
                    <a:lumMod val="75000"/>
                  </a:schemeClr>
                </a:solidFill>
              </a:rPr>
              <a:t>For discussion and prepared by</a:t>
            </a:r>
          </a:p>
          <a:p>
            <a:pPr>
              <a:lnSpc>
                <a:spcPct val="100000"/>
              </a:lnSpc>
              <a:spcBef>
                <a:spcPts val="0"/>
              </a:spcBef>
            </a:pPr>
            <a:r>
              <a:rPr lang="en-CA" sz="1800" dirty="0">
                <a:solidFill>
                  <a:schemeClr val="accent5">
                    <a:lumMod val="75000"/>
                  </a:schemeClr>
                </a:solidFill>
              </a:rPr>
              <a:t>Ann Dale &amp; Evert Lindquist</a:t>
            </a:r>
          </a:p>
        </p:txBody>
      </p:sp>
      <p:pic>
        <p:nvPicPr>
          <p:cNvPr id="4" name="Picture 3"/>
          <p:cNvPicPr>
            <a:picLocks noChangeAspect="1"/>
          </p:cNvPicPr>
          <p:nvPr/>
        </p:nvPicPr>
        <p:blipFill>
          <a:blip r:embed="rId2"/>
          <a:stretch>
            <a:fillRect/>
          </a:stretch>
        </p:blipFill>
        <p:spPr>
          <a:xfrm>
            <a:off x="935632" y="3867831"/>
            <a:ext cx="2375334" cy="619211"/>
          </a:xfrm>
          <a:prstGeom prst="rect">
            <a:avLst/>
          </a:prstGeom>
        </p:spPr>
      </p:pic>
      <p:pic>
        <p:nvPicPr>
          <p:cNvPr id="5" name="Picture 4"/>
          <p:cNvPicPr>
            <a:picLocks noChangeAspect="1"/>
          </p:cNvPicPr>
          <p:nvPr/>
        </p:nvPicPr>
        <p:blipFill>
          <a:blip r:embed="rId3"/>
          <a:stretch>
            <a:fillRect/>
          </a:stretch>
        </p:blipFill>
        <p:spPr>
          <a:xfrm>
            <a:off x="8535807" y="3867831"/>
            <a:ext cx="2953162" cy="619211"/>
          </a:xfrm>
          <a:prstGeom prst="rect">
            <a:avLst/>
          </a:prstGeom>
        </p:spPr>
      </p:pic>
    </p:spTree>
    <p:extLst>
      <p:ext uri="{BB962C8B-B14F-4D97-AF65-F5344CB8AC3E}">
        <p14:creationId xmlns:p14="http://schemas.microsoft.com/office/powerpoint/2010/main" val="8419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049607"/>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Budget Envelope</a:t>
            </a:r>
          </a:p>
        </p:txBody>
      </p:sp>
      <p:pic>
        <p:nvPicPr>
          <p:cNvPr id="2" name="Picture 1"/>
          <p:cNvPicPr>
            <a:picLocks noChangeAspect="1"/>
          </p:cNvPicPr>
          <p:nvPr/>
        </p:nvPicPr>
        <p:blipFill>
          <a:blip r:embed="rId2"/>
          <a:stretch>
            <a:fillRect/>
          </a:stretch>
        </p:blipFill>
        <p:spPr>
          <a:xfrm>
            <a:off x="3107305" y="1203594"/>
            <a:ext cx="6149910" cy="5153662"/>
          </a:xfrm>
          <a:prstGeom prst="rect">
            <a:avLst/>
          </a:prstGeom>
        </p:spPr>
      </p:pic>
      <p:sp>
        <p:nvSpPr>
          <p:cNvPr id="3" name="Oval 2"/>
          <p:cNvSpPr/>
          <p:nvPr/>
        </p:nvSpPr>
        <p:spPr>
          <a:xfrm>
            <a:off x="7897850" y="5590903"/>
            <a:ext cx="609600" cy="365760"/>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Arrow Connector 7"/>
          <p:cNvCxnSpPr/>
          <p:nvPr/>
        </p:nvCxnSpPr>
        <p:spPr>
          <a:xfrm flipH="1">
            <a:off x="8507450" y="5050971"/>
            <a:ext cx="1480456" cy="60960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866815" y="4635472"/>
            <a:ext cx="1924594" cy="830997"/>
          </a:xfrm>
          <a:prstGeom prst="rect">
            <a:avLst/>
          </a:prstGeom>
          <a:noFill/>
        </p:spPr>
        <p:txBody>
          <a:bodyPr wrap="square" rtlCol="0">
            <a:spAutoFit/>
          </a:bodyPr>
          <a:lstStyle/>
          <a:p>
            <a:pPr algn="ctr"/>
            <a:r>
              <a:rPr lang="en-CA" sz="1200" dirty="0">
                <a:solidFill>
                  <a:schemeClr val="accent5">
                    <a:lumMod val="75000"/>
                  </a:schemeClr>
                </a:solidFill>
              </a:rPr>
              <a:t>Perhaps increase this amount for several open access articles and/or a special issue in a journal.</a:t>
            </a:r>
          </a:p>
        </p:txBody>
      </p:sp>
      <p:sp>
        <p:nvSpPr>
          <p:cNvPr id="11" name="Oval 10"/>
          <p:cNvSpPr/>
          <p:nvPr/>
        </p:nvSpPr>
        <p:spPr>
          <a:xfrm>
            <a:off x="3095057" y="2399208"/>
            <a:ext cx="744595" cy="431077"/>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736690" y="3038689"/>
            <a:ext cx="1924594" cy="1015663"/>
          </a:xfrm>
          <a:prstGeom prst="rect">
            <a:avLst/>
          </a:prstGeom>
          <a:noFill/>
        </p:spPr>
        <p:txBody>
          <a:bodyPr wrap="square" rtlCol="0">
            <a:spAutoFit/>
          </a:bodyPr>
          <a:lstStyle/>
          <a:p>
            <a:pPr algn="ctr"/>
            <a:r>
              <a:rPr lang="en-CA" sz="1200" dirty="0">
                <a:solidFill>
                  <a:schemeClr val="accent5">
                    <a:lumMod val="75000"/>
                  </a:schemeClr>
                </a:solidFill>
              </a:rPr>
              <a:t>Primarily for undertaking research on and writing up case studies, but also for literature reviews and assisting with publications.</a:t>
            </a:r>
          </a:p>
        </p:txBody>
      </p:sp>
      <p:cxnSp>
        <p:nvCxnSpPr>
          <p:cNvPr id="13" name="Straight Arrow Connector 12"/>
          <p:cNvCxnSpPr/>
          <p:nvPr/>
        </p:nvCxnSpPr>
        <p:spPr>
          <a:xfrm flipV="1">
            <a:off x="2620082" y="2779400"/>
            <a:ext cx="313881" cy="25928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161066" y="6079725"/>
            <a:ext cx="609600" cy="36576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Arrow Connector 5"/>
          <p:cNvCxnSpPr/>
          <p:nvPr/>
        </p:nvCxnSpPr>
        <p:spPr>
          <a:xfrm flipH="1" flipV="1">
            <a:off x="6782914" y="6445486"/>
            <a:ext cx="489150" cy="13646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57043" y="6492290"/>
            <a:ext cx="1250407" cy="276999"/>
          </a:xfrm>
          <a:prstGeom prst="rect">
            <a:avLst/>
          </a:prstGeom>
          <a:noFill/>
        </p:spPr>
        <p:txBody>
          <a:bodyPr wrap="none" rtlCol="0">
            <a:spAutoFit/>
          </a:bodyPr>
          <a:lstStyle/>
          <a:p>
            <a:r>
              <a:rPr lang="en-CA" sz="1200" dirty="0">
                <a:solidFill>
                  <a:srgbClr val="C00000"/>
                </a:solidFill>
              </a:rPr>
              <a:t>Reduced by $10k</a:t>
            </a:r>
          </a:p>
        </p:txBody>
      </p:sp>
      <p:sp>
        <p:nvSpPr>
          <p:cNvPr id="20" name="Oval 19"/>
          <p:cNvSpPr/>
          <p:nvPr/>
        </p:nvSpPr>
        <p:spPr>
          <a:xfrm>
            <a:off x="5355939" y="6076849"/>
            <a:ext cx="609600" cy="365760"/>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2" name="Straight Arrow Connector 21"/>
          <p:cNvCxnSpPr/>
          <p:nvPr/>
        </p:nvCxnSpPr>
        <p:spPr>
          <a:xfrm flipV="1">
            <a:off x="4735898" y="6357256"/>
            <a:ext cx="620041" cy="224699"/>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91142" y="6449535"/>
            <a:ext cx="744756" cy="276999"/>
          </a:xfrm>
          <a:prstGeom prst="rect">
            <a:avLst/>
          </a:prstGeom>
          <a:noFill/>
          <a:ln>
            <a:noFill/>
          </a:ln>
        </p:spPr>
        <p:txBody>
          <a:bodyPr wrap="none" rtlCol="0">
            <a:spAutoFit/>
          </a:bodyPr>
          <a:lstStyle/>
          <a:p>
            <a:r>
              <a:rPr lang="en-CA" sz="1200" dirty="0">
                <a:solidFill>
                  <a:schemeClr val="accent6">
                    <a:lumMod val="75000"/>
                  </a:schemeClr>
                </a:solidFill>
              </a:rPr>
              <a:t>Received</a:t>
            </a:r>
          </a:p>
        </p:txBody>
      </p:sp>
      <p:sp>
        <p:nvSpPr>
          <p:cNvPr id="25" name="TextBox 24"/>
          <p:cNvSpPr txBox="1"/>
          <p:nvPr/>
        </p:nvSpPr>
        <p:spPr>
          <a:xfrm>
            <a:off x="292046" y="1440571"/>
            <a:ext cx="2484976" cy="646331"/>
          </a:xfrm>
          <a:prstGeom prst="rect">
            <a:avLst/>
          </a:prstGeom>
          <a:noFill/>
        </p:spPr>
        <p:txBody>
          <a:bodyPr wrap="none" rtlCol="0">
            <a:spAutoFit/>
          </a:bodyPr>
          <a:lstStyle/>
          <a:p>
            <a:pPr algn="ctr"/>
            <a:r>
              <a:rPr lang="en-CA" b="1" dirty="0">
                <a:solidFill>
                  <a:schemeClr val="accent5">
                    <a:lumMod val="75000"/>
                  </a:schemeClr>
                </a:solidFill>
              </a:rPr>
              <a:t>Total grant authorized is</a:t>
            </a:r>
          </a:p>
          <a:p>
            <a:pPr algn="ctr"/>
            <a:r>
              <a:rPr lang="en-CA" b="1" dirty="0">
                <a:solidFill>
                  <a:schemeClr val="accent5">
                    <a:lumMod val="75000"/>
                  </a:schemeClr>
                </a:solidFill>
              </a:rPr>
              <a:t>$300,552 over 4 years</a:t>
            </a:r>
          </a:p>
        </p:txBody>
      </p:sp>
      <p:sp>
        <p:nvSpPr>
          <p:cNvPr id="17" name="TextBox 16"/>
          <p:cNvSpPr txBox="1"/>
          <p:nvPr/>
        </p:nvSpPr>
        <p:spPr>
          <a:xfrm>
            <a:off x="198212" y="4471090"/>
            <a:ext cx="2299493" cy="830997"/>
          </a:xfrm>
          <a:prstGeom prst="rect">
            <a:avLst/>
          </a:prstGeom>
          <a:noFill/>
        </p:spPr>
        <p:txBody>
          <a:bodyPr wrap="square" rtlCol="0">
            <a:spAutoFit/>
          </a:bodyPr>
          <a:lstStyle/>
          <a:p>
            <a:pPr algn="ctr"/>
            <a:r>
              <a:rPr lang="en-CA" sz="1200" dirty="0">
                <a:solidFill>
                  <a:schemeClr val="accent5">
                    <a:lumMod val="75000"/>
                  </a:schemeClr>
                </a:solidFill>
              </a:rPr>
              <a:t>Need to develop a digital platform for managing the project, which will require hiring someone with sufficient expertise.</a:t>
            </a:r>
          </a:p>
        </p:txBody>
      </p:sp>
      <p:cxnSp>
        <p:nvCxnSpPr>
          <p:cNvPr id="7" name="Straight Arrow Connector 6"/>
          <p:cNvCxnSpPr/>
          <p:nvPr/>
        </p:nvCxnSpPr>
        <p:spPr>
          <a:xfrm>
            <a:off x="2199736" y="5167223"/>
            <a:ext cx="734227" cy="188548"/>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89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165"/>
            <a:ext cx="12192000" cy="1419193"/>
          </a:xfrm>
          <a:solidFill>
            <a:schemeClr val="accent6">
              <a:lumMod val="20000"/>
              <a:lumOff val="80000"/>
            </a:schemeClr>
          </a:solidFill>
        </p:spPr>
        <p:txBody>
          <a:bodyPr>
            <a:normAutofit/>
          </a:bodyPr>
          <a:lstStyle/>
          <a:p>
            <a:pPr algn="ctr">
              <a:lnSpc>
                <a:spcPct val="150000"/>
              </a:lnSpc>
              <a:spcBef>
                <a:spcPts val="0"/>
              </a:spcBef>
            </a:pPr>
            <a:r>
              <a:rPr lang="en-CA" sz="3600" dirty="0">
                <a:solidFill>
                  <a:schemeClr val="accent5">
                    <a:lumMod val="75000"/>
                  </a:schemeClr>
                </a:solidFill>
                <a:latin typeface="+mn-lt"/>
              </a:rPr>
              <a:t>Agenda for June 25</a:t>
            </a:r>
            <a:r>
              <a:rPr lang="en-CA" sz="3600" baseline="30000" dirty="0">
                <a:solidFill>
                  <a:schemeClr val="accent5">
                    <a:lumMod val="75000"/>
                  </a:schemeClr>
                </a:solidFill>
                <a:latin typeface="+mn-lt"/>
              </a:rPr>
              <a:t>th</a:t>
            </a:r>
            <a:r>
              <a:rPr lang="en-CA" sz="3600" dirty="0">
                <a:solidFill>
                  <a:schemeClr val="accent5">
                    <a:lumMod val="75000"/>
                  </a:schemeClr>
                </a:solidFill>
                <a:latin typeface="+mn-lt"/>
              </a:rPr>
              <a:t> Meeting</a:t>
            </a:r>
            <a:br>
              <a:rPr lang="en-CA" sz="3600" dirty="0">
                <a:solidFill>
                  <a:schemeClr val="accent5">
                    <a:lumMod val="75000"/>
                  </a:schemeClr>
                </a:solidFill>
                <a:latin typeface="+mn-lt"/>
              </a:rPr>
            </a:br>
            <a:r>
              <a:rPr lang="en-CA" sz="1600" dirty="0">
                <a:solidFill>
                  <a:schemeClr val="accent5">
                    <a:lumMod val="75000"/>
                  </a:schemeClr>
                </a:solidFill>
                <a:latin typeface="+mn-lt"/>
              </a:rPr>
              <a:t>10-11 am via Zoom at: </a:t>
            </a:r>
            <a:r>
              <a:rPr lang="en-CA" sz="1600" u="sng" dirty="0">
                <a:solidFill>
                  <a:schemeClr val="accent5">
                    <a:lumMod val="75000"/>
                  </a:schemeClr>
                </a:solidFill>
                <a:latin typeface="+mn-lt"/>
                <a:hlinkClick r:id="rId2"/>
              </a:rPr>
              <a:t>https://uvic.zoom.us/j/83338550247</a:t>
            </a:r>
            <a:endParaRPr lang="en-CA" sz="1600" dirty="0">
              <a:solidFill>
                <a:schemeClr val="accent5">
                  <a:lumMod val="75000"/>
                </a:schemeClr>
              </a:solidFill>
              <a:latin typeface="+mn-lt"/>
            </a:endParaRPr>
          </a:p>
        </p:txBody>
      </p:sp>
      <p:sp>
        <p:nvSpPr>
          <p:cNvPr id="2" name="Content Placeholder 1"/>
          <p:cNvSpPr>
            <a:spLocks noGrp="1"/>
          </p:cNvSpPr>
          <p:nvPr>
            <p:ph idx="1"/>
          </p:nvPr>
        </p:nvSpPr>
        <p:spPr>
          <a:xfrm>
            <a:off x="3579736" y="2076238"/>
            <a:ext cx="6521796" cy="3323893"/>
          </a:xfrm>
        </p:spPr>
        <p:txBody>
          <a:bodyPr>
            <a:normAutofit lnSpcReduction="10000"/>
          </a:bodyPr>
          <a:lstStyle/>
          <a:p>
            <a:pPr marL="457200" indent="-457200">
              <a:spcAft>
                <a:spcPts val="1200"/>
              </a:spcAft>
              <a:buFont typeface="+mj-lt"/>
              <a:buAutoNum type="arabicPeriod"/>
            </a:pPr>
            <a:r>
              <a:rPr lang="en-CA" sz="2400" dirty="0">
                <a:solidFill>
                  <a:schemeClr val="accent5">
                    <a:lumMod val="75000"/>
                  </a:schemeClr>
                </a:solidFill>
              </a:rPr>
              <a:t>Welcome &amp; introductions</a:t>
            </a:r>
          </a:p>
          <a:p>
            <a:pPr marL="457200" indent="-457200">
              <a:spcAft>
                <a:spcPts val="1200"/>
              </a:spcAft>
              <a:buFont typeface="+mj-lt"/>
              <a:buAutoNum type="arabicPeriod"/>
            </a:pPr>
            <a:r>
              <a:rPr lang="en-CA" sz="2400" dirty="0">
                <a:solidFill>
                  <a:schemeClr val="accent5">
                    <a:lumMod val="75000"/>
                  </a:schemeClr>
                </a:solidFill>
              </a:rPr>
              <a:t>Questions arising from last meeting</a:t>
            </a:r>
          </a:p>
          <a:p>
            <a:pPr marL="457200" indent="-457200">
              <a:spcAft>
                <a:spcPts val="1200"/>
              </a:spcAft>
              <a:buFont typeface="+mj-lt"/>
              <a:buAutoNum type="arabicPeriod"/>
            </a:pPr>
            <a:r>
              <a:rPr lang="en-CA" sz="2400" dirty="0">
                <a:solidFill>
                  <a:schemeClr val="accent5">
                    <a:lumMod val="75000"/>
                  </a:schemeClr>
                </a:solidFill>
              </a:rPr>
              <a:t>Start-date, pacing, responsibilities</a:t>
            </a:r>
          </a:p>
          <a:p>
            <a:pPr marL="457200" indent="-457200">
              <a:spcAft>
                <a:spcPts val="1200"/>
              </a:spcAft>
              <a:buFont typeface="+mj-lt"/>
              <a:buAutoNum type="arabicPeriod"/>
            </a:pPr>
            <a:r>
              <a:rPr lang="en-CA" sz="2400" dirty="0">
                <a:solidFill>
                  <a:schemeClr val="accent5">
                    <a:lumMod val="75000"/>
                  </a:schemeClr>
                </a:solidFill>
              </a:rPr>
              <a:t>Review of climate action frameworks (#1)</a:t>
            </a:r>
          </a:p>
          <a:p>
            <a:pPr marL="457200" indent="-457200">
              <a:spcAft>
                <a:spcPts val="1200"/>
              </a:spcAft>
              <a:buFont typeface="+mj-lt"/>
              <a:buAutoNum type="arabicPeriod"/>
            </a:pPr>
            <a:r>
              <a:rPr lang="en-CA" sz="2400" dirty="0">
                <a:solidFill>
                  <a:schemeClr val="accent5">
                    <a:lumMod val="75000"/>
                  </a:schemeClr>
                </a:solidFill>
              </a:rPr>
              <a:t>Case studies: preliminary discussion (#2)</a:t>
            </a:r>
          </a:p>
          <a:p>
            <a:pPr marL="457200" indent="-457200">
              <a:spcAft>
                <a:spcPts val="1200"/>
              </a:spcAft>
              <a:buFont typeface="+mj-lt"/>
              <a:buAutoNum type="arabicPeriod"/>
            </a:pPr>
            <a:r>
              <a:rPr lang="en-CA" sz="2400" dirty="0">
                <a:solidFill>
                  <a:schemeClr val="accent5">
                    <a:lumMod val="75000"/>
                  </a:schemeClr>
                </a:solidFill>
              </a:rPr>
              <a:t>Pacing of meetings for Fall 2021</a:t>
            </a:r>
          </a:p>
        </p:txBody>
      </p:sp>
    </p:spTree>
    <p:extLst>
      <p:ext uri="{BB962C8B-B14F-4D97-AF65-F5344CB8AC3E}">
        <p14:creationId xmlns:p14="http://schemas.microsoft.com/office/powerpoint/2010/main" val="285420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192000" cy="736104"/>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Our Research Team</a:t>
            </a:r>
          </a:p>
        </p:txBody>
      </p:sp>
      <p:graphicFrame>
        <p:nvGraphicFramePr>
          <p:cNvPr id="6" name="Table 5"/>
          <p:cNvGraphicFramePr>
            <a:graphicFrameLocks noGrp="1"/>
          </p:cNvGraphicFramePr>
          <p:nvPr>
            <p:extLst>
              <p:ext uri="{D42A27DB-BD31-4B8C-83A1-F6EECF244321}">
                <p14:modId xmlns:p14="http://schemas.microsoft.com/office/powerpoint/2010/main" val="1799970480"/>
              </p:ext>
            </p:extLst>
          </p:nvPr>
        </p:nvGraphicFramePr>
        <p:xfrm>
          <a:off x="2274" y="1953901"/>
          <a:ext cx="12189725" cy="3636998"/>
        </p:xfrm>
        <a:graphic>
          <a:graphicData uri="http://schemas.openxmlformats.org/drawingml/2006/table">
            <a:tbl>
              <a:tblPr firstRow="1" bandRow="1">
                <a:tableStyleId>{5C22544A-7EE6-4342-B048-85BDC9FD1C3A}</a:tableStyleId>
              </a:tblPr>
              <a:tblGrid>
                <a:gridCol w="2437945">
                  <a:extLst>
                    <a:ext uri="{9D8B030D-6E8A-4147-A177-3AD203B41FA5}">
                      <a16:colId xmlns:a16="http://schemas.microsoft.com/office/drawing/2014/main" val="1179838217"/>
                    </a:ext>
                  </a:extLst>
                </a:gridCol>
                <a:gridCol w="2437945">
                  <a:extLst>
                    <a:ext uri="{9D8B030D-6E8A-4147-A177-3AD203B41FA5}">
                      <a16:colId xmlns:a16="http://schemas.microsoft.com/office/drawing/2014/main" val="1190497507"/>
                    </a:ext>
                  </a:extLst>
                </a:gridCol>
                <a:gridCol w="2437945">
                  <a:extLst>
                    <a:ext uri="{9D8B030D-6E8A-4147-A177-3AD203B41FA5}">
                      <a16:colId xmlns:a16="http://schemas.microsoft.com/office/drawing/2014/main" val="353679456"/>
                    </a:ext>
                  </a:extLst>
                </a:gridCol>
                <a:gridCol w="2437945">
                  <a:extLst>
                    <a:ext uri="{9D8B030D-6E8A-4147-A177-3AD203B41FA5}">
                      <a16:colId xmlns:a16="http://schemas.microsoft.com/office/drawing/2014/main" val="3094557282"/>
                    </a:ext>
                  </a:extLst>
                </a:gridCol>
                <a:gridCol w="2437945">
                  <a:extLst>
                    <a:ext uri="{9D8B030D-6E8A-4147-A177-3AD203B41FA5}">
                      <a16:colId xmlns:a16="http://schemas.microsoft.com/office/drawing/2014/main" val="1190715183"/>
                    </a:ext>
                  </a:extLst>
                </a:gridCol>
              </a:tblGrid>
              <a:tr h="1818499">
                <a:tc>
                  <a:txBody>
                    <a:bodyPr/>
                    <a:lstStyle/>
                    <a:p>
                      <a:pPr algn="ctr"/>
                      <a:r>
                        <a:rPr lang="en-CA" sz="1400" dirty="0">
                          <a:solidFill>
                            <a:schemeClr val="accent5">
                              <a:lumMod val="75000"/>
                            </a:schemeClr>
                          </a:solidFill>
                        </a:rPr>
                        <a:t>Ann Dale</a:t>
                      </a:r>
                    </a:p>
                    <a:p>
                      <a:r>
                        <a:rPr lang="en-US" sz="700" b="0" dirty="0">
                          <a:solidFill>
                            <a:schemeClr val="accent5">
                              <a:lumMod val="75000"/>
                            </a:schemeClr>
                          </a:solidFill>
                        </a:rPr>
                        <a:t>Professor in the School of Environment and Sustainability at RRU,</a:t>
                      </a:r>
                      <a:r>
                        <a:rPr lang="en-US" sz="700" b="0" baseline="0" dirty="0">
                          <a:solidFill>
                            <a:schemeClr val="accent5">
                              <a:lumMod val="75000"/>
                            </a:schemeClr>
                          </a:solidFill>
                        </a:rPr>
                        <a:t> bring </a:t>
                      </a:r>
                      <a:r>
                        <a:rPr lang="en-US" sz="700" b="0" dirty="0">
                          <a:solidFill>
                            <a:schemeClr val="accent5">
                              <a:lumMod val="75000"/>
                            </a:schemeClr>
                          </a:solidFill>
                        </a:rPr>
                        <a:t>extensive knowledge of government as a former executive of the federal government for over twenty</a:t>
                      </a:r>
                      <a:r>
                        <a:rPr lang="en-US" sz="700" b="0" baseline="0" dirty="0">
                          <a:solidFill>
                            <a:schemeClr val="accent5">
                              <a:lumMod val="75000"/>
                            </a:schemeClr>
                          </a:solidFill>
                        </a:rPr>
                        <a:t> </a:t>
                      </a:r>
                      <a:r>
                        <a:rPr lang="en-US" sz="700" b="0" dirty="0">
                          <a:solidFill>
                            <a:schemeClr val="accent5">
                              <a:lumMod val="75000"/>
                            </a:schemeClr>
                          </a:solidFill>
                        </a:rPr>
                        <a:t>years, with expertise in strategic policy development and new government administration. Examples include the creation of the NRTEE and advising on provincial round tables; the creation of the first federal department to be created outside of Ottawa, the Atlantic Canada Opportunities Agency; several federal/private sector task forces looking at regulatory reform; and natural resource management and machinery of government reform. She held RRUs’ first CRC in sustainable community development (2004-2014), is a Trudeau Alumna, and a Fellow of the World Academy of Art and Sciences.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400" dirty="0">
                          <a:solidFill>
                            <a:schemeClr val="accent5">
                              <a:lumMod val="75000"/>
                            </a:schemeClr>
                          </a:solidFill>
                        </a:rPr>
                        <a:t>Ken Christie</a:t>
                      </a:r>
                    </a:p>
                    <a:p>
                      <a:r>
                        <a:rPr lang="en-US" sz="700" b="0" dirty="0">
                          <a:solidFill>
                            <a:schemeClr val="accent5">
                              <a:lumMod val="75000"/>
                            </a:schemeClr>
                          </a:solidFill>
                        </a:rPr>
                        <a:t>Professor in the Human Security and Conflict graduate programs at RRU. Christie is a political scientist, author, editor and international academic who has taught and conducted research at universities in the US, Singapore, South Africa, Norway and Dubai. Working all over the world has given him a unique perspective on peace, development and human security, and governance systems. His work has focused on issues of human rights, security and democratization. He is widely published as an author and editor with eight books to his credit. Currently he is working on issues of religion, ethnic and state formation/failure in the Middle East, North Africa and South Asia. He has also conducted evaluations of human rights NGOs for the Norwegian government in Southeast Asia.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dirty="0">
                          <a:solidFill>
                            <a:schemeClr val="accent5">
                              <a:lumMod val="75000"/>
                            </a:schemeClr>
                          </a:solidFill>
                        </a:rPr>
                        <a:t>Leslie</a:t>
                      </a:r>
                      <a:r>
                        <a:rPr lang="en-CA" sz="1400" b="1" baseline="0" dirty="0">
                          <a:solidFill>
                            <a:schemeClr val="accent5">
                              <a:lumMod val="75000"/>
                            </a:schemeClr>
                          </a:solidFill>
                        </a:rPr>
                        <a:t> King</a:t>
                      </a:r>
                      <a:endParaRPr lang="en-CA" sz="1400" b="1" dirty="0">
                        <a:solidFill>
                          <a:schemeClr val="accent5">
                            <a:lumMod val="75000"/>
                          </a:schemeClr>
                        </a:solidFill>
                      </a:endParaRPr>
                    </a:p>
                    <a:p>
                      <a:r>
                        <a:rPr lang="en-US" sz="700" b="0" dirty="0">
                          <a:solidFill>
                            <a:schemeClr val="accent5">
                              <a:lumMod val="75000"/>
                            </a:schemeClr>
                          </a:solidFill>
                        </a:rPr>
                        <a:t>Professor of Environment and Sustainability at RRU. She has extensive interdisciplinary experience to the team. Most recent research projects include: Conflicting Knowledge Systems in the Pacific Northwest; Meeting the Climate Change Challenge (MC3), Protected Areas and Poverty Reduction: A Canada Africa Research and Learning Alliance, (PAPR); Arctic Climate Predictions: Pathways to Sustainable Resilient Societies (ARCPATH); and Northern Knowledge for Resilience, Sustainable Environments and Adaptation in Coastal Communities in the Circumpolar Arctic (NORSEACC). Led synthesis processes for large complex inter-disciplinary, international research projects,</a:t>
                      </a:r>
                      <a:r>
                        <a:rPr lang="en-US" sz="700" b="0" baseline="0" dirty="0">
                          <a:solidFill>
                            <a:schemeClr val="accent5">
                              <a:lumMod val="75000"/>
                            </a:schemeClr>
                          </a:solidFill>
                        </a:rPr>
                        <a:t> e.g. </a:t>
                      </a:r>
                      <a:r>
                        <a:rPr lang="en-US" sz="700" b="0" dirty="0">
                          <a:solidFill>
                            <a:schemeClr val="accent5">
                              <a:lumMod val="75000"/>
                            </a:schemeClr>
                          </a:solidFill>
                        </a:rPr>
                        <a:t>the 10-year IHDP project; &amp; Inst. Dimensions of Global Environmental Change (IDGEC).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dirty="0">
                          <a:solidFill>
                            <a:schemeClr val="accent5">
                              <a:lumMod val="75000"/>
                            </a:schemeClr>
                          </a:solidFill>
                        </a:rPr>
                        <a:t>Tamara Krawchenko</a:t>
                      </a:r>
                    </a:p>
                    <a:p>
                      <a:r>
                        <a:rPr lang="en-US" sz="700" b="0" dirty="0">
                          <a:solidFill>
                            <a:schemeClr val="accent5">
                              <a:lumMod val="75000"/>
                            </a:schemeClr>
                          </a:solidFill>
                        </a:rPr>
                        <a:t>Assistant Professor at the School of Public Administration at UVic. She studies public policy from an interdisciplinary and multi-level governance perspective at multiple scales—from international frameworks to local politics.  Her research interests include: political economy and economic geography; comparative public policy; land use planning and strategic spatial planning; community and economic development; territorial policies (regional, rural, urban); and transportation and infrastructure policy. Her multi-disciplinary research has covered topics ranging from rural development, to the governance of land use, infrastructure policy, intergenerational equity and public finance. She has authored over 50 articles, books and reports.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dirty="0">
                          <a:solidFill>
                            <a:schemeClr val="accent5">
                              <a:lumMod val="75000"/>
                            </a:schemeClr>
                          </a:solidFill>
                        </a:rPr>
                        <a:t>Tad Homer-Dixon</a:t>
                      </a:r>
                    </a:p>
                    <a:p>
                      <a:r>
                        <a:rPr lang="en-US" sz="700" b="0" dirty="0">
                          <a:solidFill>
                            <a:schemeClr val="accent5">
                              <a:lumMod val="75000"/>
                            </a:schemeClr>
                          </a:solidFill>
                        </a:rPr>
                        <a:t>Founder and Director, Cascade Institute. An internationally recognized scholar, his research focuses on threats to global security in the 21st century, including economic instability, climate change, and energy scarcity. He also studies how people, organizations, and societies can better resolve their conflicts and innovate in response to complex problems.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3775847"/>
                  </a:ext>
                </a:extLst>
              </a:tr>
              <a:tr h="18184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dirty="0">
                          <a:solidFill>
                            <a:schemeClr val="accent5">
                              <a:lumMod val="75000"/>
                            </a:schemeClr>
                          </a:solidFill>
                        </a:rPr>
                        <a:t>Morris</a:t>
                      </a:r>
                      <a:r>
                        <a:rPr lang="en-CA" sz="1400" b="1" baseline="0" dirty="0">
                          <a:solidFill>
                            <a:schemeClr val="accent5">
                              <a:lumMod val="75000"/>
                            </a:schemeClr>
                          </a:solidFill>
                        </a:rPr>
                        <a:t> Rosenberg</a:t>
                      </a:r>
                      <a:endParaRPr lang="en-CA" sz="1400" b="1" dirty="0">
                        <a:solidFill>
                          <a:schemeClr val="accent5">
                            <a:lumMod val="75000"/>
                          </a:schemeClr>
                        </a:solidFill>
                      </a:endParaRPr>
                    </a:p>
                    <a:p>
                      <a:r>
                        <a:rPr lang="en-US" sz="700" b="0" dirty="0">
                          <a:solidFill>
                            <a:schemeClr val="accent5">
                              <a:lumMod val="75000"/>
                            </a:schemeClr>
                          </a:solidFill>
                        </a:rPr>
                        <a:t>With a long and distinguished career in the federal public </a:t>
                      </a:r>
                      <a:r>
                        <a:rPr lang="en-US" sz="700" b="0" dirty="0" err="1">
                          <a:solidFill>
                            <a:schemeClr val="accent5">
                              <a:lumMod val="75000"/>
                            </a:schemeClr>
                          </a:solidFill>
                        </a:rPr>
                        <a:t>ervice</a:t>
                      </a:r>
                      <a:r>
                        <a:rPr lang="en-US" sz="700" b="0" dirty="0">
                          <a:solidFill>
                            <a:schemeClr val="accent5">
                              <a:lumMod val="75000"/>
                            </a:schemeClr>
                          </a:solidFill>
                        </a:rPr>
                        <a:t>. He worked in the Department of Justice from 1979 to 1989 and then was appointed Assistant Deputy Minister in the Department of Consumer and Corporate Affairs. From 1993 to 1996, he was </a:t>
                      </a:r>
                      <a:r>
                        <a:rPr lang="en-US" sz="700" b="0" dirty="0" err="1">
                          <a:solidFill>
                            <a:schemeClr val="accent5">
                              <a:lumMod val="75000"/>
                            </a:schemeClr>
                          </a:solidFill>
                        </a:rPr>
                        <a:t>ssistant</a:t>
                      </a:r>
                      <a:r>
                        <a:rPr lang="en-US" sz="700" b="0" dirty="0">
                          <a:solidFill>
                            <a:schemeClr val="accent5">
                              <a:lumMod val="75000"/>
                            </a:schemeClr>
                          </a:solidFill>
                        </a:rPr>
                        <a:t> Secretary to the Cabinet, Economic and Regional Development Policy, at the Privy Council </a:t>
                      </a:r>
                      <a:r>
                        <a:rPr lang="en-US" sz="700" b="0" dirty="0" err="1">
                          <a:solidFill>
                            <a:schemeClr val="accent5">
                              <a:lumMod val="75000"/>
                            </a:schemeClr>
                          </a:solidFill>
                        </a:rPr>
                        <a:t>ffice</a:t>
                      </a:r>
                      <a:r>
                        <a:rPr lang="en-US" sz="700" b="0" dirty="0">
                          <a:solidFill>
                            <a:schemeClr val="accent5">
                              <a:lumMod val="75000"/>
                            </a:schemeClr>
                          </a:solidFill>
                        </a:rPr>
                        <a:t>. He was appointed Deputy Secretary to the Cabinet (Operations) in 1996. Two years later, he was appointed Deputy Minister of Justice and Deputy Attorney General of Canada, a post he held for six years. He was appointed Deputy Minister of Health Canada from 2004 to 2010 when he became Deputy Minister of Foreign Affairs. He served as President and CEO of the Pierre Elliott Trudeau Foundation..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dirty="0">
                          <a:solidFill>
                            <a:schemeClr val="accent5">
                              <a:lumMod val="75000"/>
                            </a:schemeClr>
                          </a:solidFill>
                        </a:rPr>
                        <a:t>Astrid Brousselle</a:t>
                      </a:r>
                    </a:p>
                    <a:p>
                      <a:r>
                        <a:rPr lang="en-US" sz="700" b="0" dirty="0">
                          <a:solidFill>
                            <a:schemeClr val="accent5">
                              <a:lumMod val="75000"/>
                            </a:schemeClr>
                          </a:solidFill>
                        </a:rPr>
                        <a:t>Professor and Director of </a:t>
                      </a:r>
                      <a:r>
                        <a:rPr lang="en-US" sz="700" b="0" dirty="0" err="1">
                          <a:solidFill>
                            <a:schemeClr val="accent5">
                              <a:lumMod val="75000"/>
                            </a:schemeClr>
                          </a:solidFill>
                        </a:rPr>
                        <a:t>UVic’s</a:t>
                      </a:r>
                      <a:r>
                        <a:rPr lang="en-US" sz="700" b="0" dirty="0">
                          <a:solidFill>
                            <a:schemeClr val="accent5">
                              <a:lumMod val="75000"/>
                            </a:schemeClr>
                          </a:solidFill>
                        </a:rPr>
                        <a:t> School of Public Administration,</a:t>
                      </a:r>
                      <a:r>
                        <a:rPr lang="en-US" sz="700" b="0" baseline="0" dirty="0">
                          <a:solidFill>
                            <a:schemeClr val="accent5">
                              <a:lumMod val="75000"/>
                            </a:schemeClr>
                          </a:solidFill>
                        </a:rPr>
                        <a:t> h</a:t>
                      </a:r>
                      <a:r>
                        <a:rPr lang="en-US" sz="700" b="0" dirty="0">
                          <a:solidFill>
                            <a:schemeClr val="accent5">
                              <a:lumMod val="75000"/>
                            </a:schemeClr>
                          </a:solidFill>
                        </a:rPr>
                        <a:t>er main expertise is in evaluation theories and methods in healthcare and healthcare system analysis. In her career, she has published over 60 scientific articles and she co-wrote and co-edited a book (in 2009),</a:t>
                      </a:r>
                      <a:r>
                        <a:rPr lang="en-US" sz="700" b="0" i="1" dirty="0">
                          <a:solidFill>
                            <a:schemeClr val="accent5">
                              <a:lumMod val="75000"/>
                            </a:schemeClr>
                          </a:solidFill>
                        </a:rPr>
                        <a:t> </a:t>
                      </a:r>
                      <a:r>
                        <a:rPr lang="en-US" sz="700" b="0" i="1" dirty="0" err="1">
                          <a:solidFill>
                            <a:schemeClr val="accent5">
                              <a:lumMod val="75000"/>
                            </a:schemeClr>
                          </a:solidFill>
                        </a:rPr>
                        <a:t>L’Évaluation</a:t>
                      </a:r>
                      <a:r>
                        <a:rPr lang="en-US" sz="700" b="0" i="1" dirty="0">
                          <a:solidFill>
                            <a:schemeClr val="accent5">
                              <a:lumMod val="75000"/>
                            </a:schemeClr>
                          </a:solidFill>
                        </a:rPr>
                        <a:t>: Concepts et </a:t>
                      </a:r>
                      <a:r>
                        <a:rPr lang="en-US" sz="700" b="0" i="1" dirty="0" err="1">
                          <a:solidFill>
                            <a:schemeClr val="accent5">
                              <a:lumMod val="75000"/>
                            </a:schemeClr>
                          </a:solidFill>
                        </a:rPr>
                        <a:t>Méthodes</a:t>
                      </a:r>
                      <a:r>
                        <a:rPr lang="en-US" sz="700" b="0" dirty="0">
                          <a:solidFill>
                            <a:schemeClr val="accent5">
                              <a:lumMod val="75000"/>
                            </a:schemeClr>
                          </a:solidFill>
                        </a:rPr>
                        <a:t>. Recently she published two comments in The Lancet Planetary Health about the </a:t>
                      </a:r>
                      <a:r>
                        <a:rPr lang="en-US" sz="700" b="0" dirty="0" err="1">
                          <a:solidFill>
                            <a:schemeClr val="accent5">
                              <a:lumMod val="75000"/>
                            </a:schemeClr>
                          </a:solidFill>
                        </a:rPr>
                        <a:t>ecosocial</a:t>
                      </a:r>
                      <a:r>
                        <a:rPr lang="en-US" sz="700" b="0" dirty="0">
                          <a:solidFill>
                            <a:schemeClr val="accent5">
                              <a:lumMod val="75000"/>
                            </a:schemeClr>
                          </a:solidFill>
                        </a:rPr>
                        <a:t> transition.  Before taking a leadership role at UVic, she held a Canada Research Chair in Evaluation approaches and health system analysis. She led with Tara Ney and Lisa Helps, Mayor of Victoria,</a:t>
                      </a:r>
                      <a:r>
                        <a:rPr lang="en-US" sz="700" b="0" baseline="0" dirty="0">
                          <a:solidFill>
                            <a:schemeClr val="accent5">
                              <a:lumMod val="75000"/>
                            </a:schemeClr>
                          </a:solidFill>
                        </a:rPr>
                        <a:t> </a:t>
                      </a:r>
                      <a:r>
                        <a:rPr lang="en-US" sz="700" b="0" dirty="0">
                          <a:solidFill>
                            <a:schemeClr val="accent5">
                              <a:lumMod val="75000"/>
                            </a:schemeClr>
                          </a:solidFill>
                        </a:rPr>
                        <a:t>the </a:t>
                      </a:r>
                      <a:r>
                        <a:rPr lang="en-US" sz="700" b="0" i="1" dirty="0">
                          <a:solidFill>
                            <a:schemeClr val="accent5">
                              <a:lumMod val="75000"/>
                            </a:schemeClr>
                          </a:solidFill>
                        </a:rPr>
                        <a:t>Vancouver Island Climate Action Leadership Plan </a:t>
                      </a:r>
                      <a:r>
                        <a:rPr lang="en-US" sz="700" b="0" i="0" dirty="0">
                          <a:solidFill>
                            <a:schemeClr val="accent5">
                              <a:lumMod val="75000"/>
                            </a:schemeClr>
                          </a:solidFill>
                        </a:rPr>
                        <a:t>research</a:t>
                      </a:r>
                      <a:r>
                        <a:rPr lang="en-US" sz="700" b="0" i="0" baseline="0" dirty="0">
                          <a:solidFill>
                            <a:schemeClr val="accent5">
                              <a:lumMod val="75000"/>
                            </a:schemeClr>
                          </a:solidFill>
                        </a:rPr>
                        <a:t> project, and </a:t>
                      </a:r>
                      <a:r>
                        <a:rPr lang="en-US" sz="700" b="0" i="0" kern="1200" dirty="0">
                          <a:solidFill>
                            <a:schemeClr val="accent5">
                              <a:lumMod val="75000"/>
                            </a:schemeClr>
                          </a:solidFill>
                          <a:effectLst/>
                          <a:latin typeface="+mn-lt"/>
                          <a:ea typeface="+mn-ea"/>
                          <a:cs typeface="+mn-cs"/>
                        </a:rPr>
                        <a:t>current research focused on identifying approaches for accelerating the ecological transition.</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400" b="1" dirty="0">
                          <a:solidFill>
                            <a:schemeClr val="accent5">
                              <a:lumMod val="75000"/>
                            </a:schemeClr>
                          </a:solidFill>
                        </a:rPr>
                        <a:t>Emmanuel Brunet-Jailly</a:t>
                      </a:r>
                    </a:p>
                    <a:p>
                      <a:pPr algn="l"/>
                      <a:r>
                        <a:rPr lang="en-US" sz="700" b="0" dirty="0">
                          <a:solidFill>
                            <a:schemeClr val="accent5">
                              <a:lumMod val="75000"/>
                            </a:schemeClr>
                          </a:solidFill>
                        </a:rPr>
                        <a:t>Professor at the School of Public Administration at UVic, holds a Jean Monnet Chair in Innovative Governance (2017-20), and is an expert in multi-level governance. He worked for the French public sector for ten years, including postings with the French Small Business Administration and the Nord Pas-de-Calais Regional Council, which involved working with the EC and the EU Directorate for Regional Policies in Brussels. At</a:t>
                      </a:r>
                      <a:r>
                        <a:rPr lang="en-US" sz="700" b="0" baseline="0" dirty="0">
                          <a:solidFill>
                            <a:schemeClr val="accent5">
                              <a:lumMod val="75000"/>
                            </a:schemeClr>
                          </a:solidFill>
                        </a:rPr>
                        <a:t> Uvic he</a:t>
                      </a:r>
                      <a:r>
                        <a:rPr lang="en-US" sz="700" b="0" dirty="0">
                          <a:solidFill>
                            <a:schemeClr val="accent5">
                              <a:lumMod val="75000"/>
                            </a:schemeClr>
                          </a:solidFill>
                        </a:rPr>
                        <a:t> was the Jean Monnet Chair in European Urban and Border Region Policy (2014-16), Editor of the Journal of Borderland Studies, Director of the Borders In Globalization research program (2013-20) funded by a $2.4 million SSHRC Partnership Grant, and Director of the EU Jean Monnet Center &amp; Jean Monnet Network research programs (2013-19).</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400" b="1" dirty="0">
                          <a:solidFill>
                            <a:schemeClr val="accent5">
                              <a:lumMod val="75000"/>
                            </a:schemeClr>
                          </a:solidFill>
                        </a:rPr>
                        <a:t>Katya Rhodes</a:t>
                      </a:r>
                    </a:p>
                    <a:p>
                      <a:pPr algn="l"/>
                      <a:r>
                        <a:rPr lang="en-US" sz="700" b="0" dirty="0">
                          <a:solidFill>
                            <a:schemeClr val="accent5">
                              <a:lumMod val="75000"/>
                            </a:schemeClr>
                          </a:solidFill>
                        </a:rPr>
                        <a:t>Assistant Professor in </a:t>
                      </a:r>
                      <a:r>
                        <a:rPr lang="en-US" sz="700" b="0" dirty="0" err="1">
                          <a:solidFill>
                            <a:schemeClr val="accent5">
                              <a:lumMod val="75000"/>
                            </a:schemeClr>
                          </a:solidFill>
                        </a:rPr>
                        <a:t>UVIc’s</a:t>
                      </a:r>
                      <a:r>
                        <a:rPr lang="en-US" sz="700" b="0" dirty="0">
                          <a:solidFill>
                            <a:schemeClr val="accent5">
                              <a:lumMod val="75000"/>
                            </a:schemeClr>
                          </a:solidFill>
                        </a:rPr>
                        <a:t>  School of Public Administration,</a:t>
                      </a:r>
                      <a:r>
                        <a:rPr lang="en-US" sz="700" b="0" baseline="0" dirty="0">
                          <a:solidFill>
                            <a:schemeClr val="accent5">
                              <a:lumMod val="75000"/>
                            </a:schemeClr>
                          </a:solidFill>
                        </a:rPr>
                        <a:t> she </a:t>
                      </a:r>
                      <a:r>
                        <a:rPr lang="en-US" sz="700" b="0" dirty="0">
                          <a:solidFill>
                            <a:schemeClr val="accent5">
                              <a:lumMod val="75000"/>
                            </a:schemeClr>
                          </a:solidFill>
                        </a:rPr>
                        <a:t>was Senior Economic Advisor in the BC</a:t>
                      </a:r>
                      <a:r>
                        <a:rPr lang="en-US" sz="700" b="0" baseline="0" dirty="0">
                          <a:solidFill>
                            <a:schemeClr val="accent5">
                              <a:lumMod val="75000"/>
                            </a:schemeClr>
                          </a:solidFill>
                        </a:rPr>
                        <a:t> </a:t>
                      </a:r>
                      <a:r>
                        <a:rPr lang="en-US" sz="700" b="0" dirty="0">
                          <a:solidFill>
                            <a:schemeClr val="accent5">
                              <a:lumMod val="75000"/>
                            </a:schemeClr>
                          </a:solidFill>
                        </a:rPr>
                        <a:t>Climate Action Secretariat, leading economic analyses for the </a:t>
                      </a:r>
                      <a:r>
                        <a:rPr lang="en-US" sz="700" b="0" dirty="0" err="1">
                          <a:solidFill>
                            <a:schemeClr val="accent5">
                              <a:lumMod val="75000"/>
                            </a:schemeClr>
                          </a:solidFill>
                        </a:rPr>
                        <a:t>CleanBC</a:t>
                      </a:r>
                      <a:r>
                        <a:rPr lang="en-US" sz="700" b="0" dirty="0">
                          <a:solidFill>
                            <a:schemeClr val="accent5">
                              <a:lumMod val="75000"/>
                            </a:schemeClr>
                          </a:solidFill>
                        </a:rPr>
                        <a:t> plan, and taught environmental economics at RRU. She</a:t>
                      </a:r>
                      <a:r>
                        <a:rPr lang="en-US" sz="700" b="0" baseline="0" dirty="0">
                          <a:solidFill>
                            <a:schemeClr val="accent5">
                              <a:lumMod val="75000"/>
                            </a:schemeClr>
                          </a:solidFill>
                        </a:rPr>
                        <a:t> </a:t>
                      </a:r>
                      <a:r>
                        <a:rPr lang="en-US" sz="700" b="0" dirty="0">
                          <a:solidFill>
                            <a:schemeClr val="accent5">
                              <a:lumMod val="75000"/>
                            </a:schemeClr>
                          </a:solidFill>
                        </a:rPr>
                        <a:t>conducted research on economic efficiency, environ. effectiveness, and political acceptance of BC’s climate policies. Her research skills include descriptive and inferential statistical analyses, energy-economy modeling, collection and parameterization of survey data, media and content analysis. She developed clean technology and green jobs databases at the Van. Econ. Commission, analyzed provincial policy for MFLNRO’s Cumulative Effects Framework, and investigated public and stakeholder views of BC’s carbon tax at the Pembina Institute.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CA" sz="1400" b="1" dirty="0">
                        <a:solidFill>
                          <a:schemeClr val="accent5">
                            <a:lumMod val="75000"/>
                          </a:schemeClr>
                        </a:solidFill>
                      </a:endParaRPr>
                    </a:p>
                    <a:p>
                      <a:pPr algn="ctr"/>
                      <a:r>
                        <a:rPr lang="en-CA" sz="1400" b="1" dirty="0">
                          <a:solidFill>
                            <a:schemeClr val="accent5">
                              <a:lumMod val="75000"/>
                            </a:schemeClr>
                          </a:solidFill>
                        </a:rPr>
                        <a:t>Tara Ney</a:t>
                      </a:r>
                    </a:p>
                    <a:p>
                      <a:pPr algn="l"/>
                      <a:r>
                        <a:rPr lang="en-US" sz="700" b="0" dirty="0">
                          <a:solidFill>
                            <a:schemeClr val="accent5">
                              <a:lumMod val="75000"/>
                            </a:schemeClr>
                          </a:solidFill>
                        </a:rPr>
                        <a:t>An Associate Professor of Public Administration at UVic, Ney is an expert in designing inclusive and effective decision-making processes in organizations and communities. Prior to joining UVic, she worked in the government, non-profit, and private sectors as a clinical and forensic psychologist, with extensive experience in community development, locally in restorative justice programming and internationally in post-conflict zones. Since 2008 she has served as a municipal councilor in Oak Bay. Ney is involved with the </a:t>
                      </a:r>
                      <a:r>
                        <a:rPr lang="en-US" sz="700" b="0" i="1" dirty="0">
                          <a:solidFill>
                            <a:schemeClr val="accent5">
                              <a:lumMod val="75000"/>
                            </a:schemeClr>
                          </a:solidFill>
                        </a:rPr>
                        <a:t>Vancouver Island Climate Action Leadership Plan </a:t>
                      </a:r>
                      <a:r>
                        <a:rPr lang="en-US" sz="700" b="0" dirty="0">
                          <a:solidFill>
                            <a:schemeClr val="accent5">
                              <a:lumMod val="75000"/>
                            </a:schemeClr>
                          </a:solidFill>
                        </a:rPr>
                        <a:t>project and </a:t>
                      </a:r>
                      <a:r>
                        <a:rPr lang="en-US" sz="700" b="0" dirty="0" err="1">
                          <a:solidFill>
                            <a:schemeClr val="accent5">
                              <a:lumMod val="75000"/>
                            </a:schemeClr>
                          </a:solidFill>
                        </a:rPr>
                        <a:t>and</a:t>
                      </a:r>
                      <a:r>
                        <a:rPr lang="en-US" sz="700" b="0" dirty="0">
                          <a:solidFill>
                            <a:schemeClr val="accent5">
                              <a:lumMod val="75000"/>
                            </a:schemeClr>
                          </a:solidFill>
                        </a:rPr>
                        <a:t> </a:t>
                      </a:r>
                      <a:r>
                        <a:rPr lang="en-US" sz="700" b="0" i="1" dirty="0">
                          <a:solidFill>
                            <a:schemeClr val="accent5">
                              <a:lumMod val="75000"/>
                            </a:schemeClr>
                          </a:solidFill>
                        </a:rPr>
                        <a:t>Co-constructing Justice:</a:t>
                      </a:r>
                      <a:r>
                        <a:rPr lang="en-US" sz="700" b="0" i="1" baseline="0" dirty="0">
                          <a:solidFill>
                            <a:schemeClr val="accent5">
                              <a:lumMod val="75000"/>
                            </a:schemeClr>
                          </a:solidFill>
                        </a:rPr>
                        <a:t> Citizen-centered design for public services complaint systems</a:t>
                      </a:r>
                      <a:r>
                        <a:rPr lang="en-US" sz="700" b="0" baseline="0" dirty="0">
                          <a:solidFill>
                            <a:schemeClr val="accent5">
                              <a:lumMod val="75000"/>
                            </a:schemeClr>
                          </a:solidFill>
                        </a:rPr>
                        <a:t>, funded by SSHRC. </a:t>
                      </a:r>
                      <a:endParaRPr lang="en-CA" sz="700" b="0" dirty="0">
                        <a:solidFill>
                          <a:schemeClr val="accent5">
                            <a:lumMod val="75000"/>
                          </a:schemeClr>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9243361"/>
                  </a:ext>
                </a:extLst>
              </a:tr>
            </a:tbl>
          </a:graphicData>
        </a:graphic>
      </p:graphicFrame>
      <p:pic>
        <p:nvPicPr>
          <p:cNvPr id="7" name="Picture 6"/>
          <p:cNvPicPr>
            <a:picLocks noChangeAspect="1"/>
          </p:cNvPicPr>
          <p:nvPr/>
        </p:nvPicPr>
        <p:blipFill>
          <a:blip r:embed="rId2"/>
          <a:stretch>
            <a:fillRect/>
          </a:stretch>
        </p:blipFill>
        <p:spPr>
          <a:xfrm>
            <a:off x="776997" y="876134"/>
            <a:ext cx="961270" cy="1030695"/>
          </a:xfrm>
          <a:prstGeom prst="rect">
            <a:avLst/>
          </a:prstGeom>
        </p:spPr>
      </p:pic>
      <p:pic>
        <p:nvPicPr>
          <p:cNvPr id="9" name="Picture 8"/>
          <p:cNvPicPr>
            <a:picLocks noChangeAspect="1"/>
          </p:cNvPicPr>
          <p:nvPr/>
        </p:nvPicPr>
        <p:blipFill>
          <a:blip r:embed="rId3"/>
          <a:stretch>
            <a:fillRect/>
          </a:stretch>
        </p:blipFill>
        <p:spPr>
          <a:xfrm>
            <a:off x="3158291" y="862172"/>
            <a:ext cx="1021008" cy="1035525"/>
          </a:xfrm>
          <a:prstGeom prst="rect">
            <a:avLst/>
          </a:prstGeom>
        </p:spPr>
      </p:pic>
      <p:pic>
        <p:nvPicPr>
          <p:cNvPr id="10" name="Picture 9"/>
          <p:cNvPicPr>
            <a:picLocks noChangeAspect="1"/>
          </p:cNvPicPr>
          <p:nvPr/>
        </p:nvPicPr>
        <p:blipFill>
          <a:blip r:embed="rId4"/>
          <a:stretch>
            <a:fillRect/>
          </a:stretch>
        </p:blipFill>
        <p:spPr>
          <a:xfrm>
            <a:off x="5520462" y="862172"/>
            <a:ext cx="1061048" cy="1035525"/>
          </a:xfrm>
          <a:prstGeom prst="rect">
            <a:avLst/>
          </a:prstGeom>
        </p:spPr>
      </p:pic>
      <p:pic>
        <p:nvPicPr>
          <p:cNvPr id="12" name="Picture 11"/>
          <p:cNvPicPr>
            <a:picLocks noChangeAspect="1"/>
          </p:cNvPicPr>
          <p:nvPr/>
        </p:nvPicPr>
        <p:blipFill>
          <a:blip r:embed="rId5"/>
          <a:stretch>
            <a:fillRect/>
          </a:stretch>
        </p:blipFill>
        <p:spPr>
          <a:xfrm>
            <a:off x="762948" y="5480326"/>
            <a:ext cx="1095021" cy="1193230"/>
          </a:xfrm>
          <a:prstGeom prst="rect">
            <a:avLst/>
          </a:prstGeom>
        </p:spPr>
      </p:pic>
      <p:pic>
        <p:nvPicPr>
          <p:cNvPr id="13" name="Picture 12"/>
          <p:cNvPicPr>
            <a:picLocks noChangeAspect="1"/>
          </p:cNvPicPr>
          <p:nvPr/>
        </p:nvPicPr>
        <p:blipFill>
          <a:blip r:embed="rId6"/>
          <a:stretch>
            <a:fillRect/>
          </a:stretch>
        </p:blipFill>
        <p:spPr>
          <a:xfrm>
            <a:off x="3078942" y="5470182"/>
            <a:ext cx="1010568" cy="1203374"/>
          </a:xfrm>
          <a:prstGeom prst="rect">
            <a:avLst/>
          </a:prstGeom>
        </p:spPr>
      </p:pic>
      <p:pic>
        <p:nvPicPr>
          <p:cNvPr id="14" name="Picture 13"/>
          <p:cNvPicPr>
            <a:picLocks noChangeAspect="1"/>
          </p:cNvPicPr>
          <p:nvPr/>
        </p:nvPicPr>
        <p:blipFill>
          <a:blip r:embed="rId7"/>
          <a:stretch>
            <a:fillRect/>
          </a:stretch>
        </p:blipFill>
        <p:spPr>
          <a:xfrm>
            <a:off x="5629884" y="5571051"/>
            <a:ext cx="964170" cy="1122354"/>
          </a:xfrm>
          <a:prstGeom prst="rect">
            <a:avLst/>
          </a:prstGeom>
        </p:spPr>
      </p:pic>
      <p:pic>
        <p:nvPicPr>
          <p:cNvPr id="15" name="Picture 14"/>
          <p:cNvPicPr>
            <a:picLocks noChangeAspect="1"/>
          </p:cNvPicPr>
          <p:nvPr/>
        </p:nvPicPr>
        <p:blipFill>
          <a:blip r:embed="rId8"/>
          <a:stretch>
            <a:fillRect/>
          </a:stretch>
        </p:blipFill>
        <p:spPr>
          <a:xfrm>
            <a:off x="8001534" y="813788"/>
            <a:ext cx="990484" cy="1093041"/>
          </a:xfrm>
          <a:prstGeom prst="rect">
            <a:avLst/>
          </a:prstGeom>
        </p:spPr>
      </p:pic>
      <p:pic>
        <p:nvPicPr>
          <p:cNvPr id="16" name="Picture 15"/>
          <p:cNvPicPr>
            <a:picLocks noChangeAspect="1"/>
          </p:cNvPicPr>
          <p:nvPr/>
        </p:nvPicPr>
        <p:blipFill>
          <a:blip r:embed="rId9"/>
          <a:stretch>
            <a:fillRect/>
          </a:stretch>
        </p:blipFill>
        <p:spPr>
          <a:xfrm>
            <a:off x="7470441" y="5480326"/>
            <a:ext cx="1062185" cy="1041358"/>
          </a:xfrm>
          <a:prstGeom prst="rect">
            <a:avLst/>
          </a:prstGeom>
        </p:spPr>
      </p:pic>
      <p:pic>
        <p:nvPicPr>
          <p:cNvPr id="17" name="Picture 16"/>
          <p:cNvPicPr>
            <a:picLocks noChangeAspect="1"/>
          </p:cNvPicPr>
          <p:nvPr/>
        </p:nvPicPr>
        <p:blipFill>
          <a:blip r:embed="rId10"/>
          <a:stretch>
            <a:fillRect/>
          </a:stretch>
        </p:blipFill>
        <p:spPr>
          <a:xfrm>
            <a:off x="10493271" y="2978334"/>
            <a:ext cx="968147" cy="1011590"/>
          </a:xfrm>
          <a:prstGeom prst="rect">
            <a:avLst/>
          </a:prstGeom>
        </p:spPr>
      </p:pic>
      <p:pic>
        <p:nvPicPr>
          <p:cNvPr id="18" name="Picture 17"/>
          <p:cNvPicPr>
            <a:picLocks noChangeAspect="1"/>
          </p:cNvPicPr>
          <p:nvPr/>
        </p:nvPicPr>
        <p:blipFill>
          <a:blip r:embed="rId11"/>
          <a:stretch>
            <a:fillRect/>
          </a:stretch>
        </p:blipFill>
        <p:spPr>
          <a:xfrm>
            <a:off x="9110771" y="5710053"/>
            <a:ext cx="879720" cy="963503"/>
          </a:xfrm>
          <a:prstGeom prst="rect">
            <a:avLst/>
          </a:prstGeom>
          <a:ln>
            <a:noFill/>
          </a:ln>
        </p:spPr>
      </p:pic>
      <p:sp>
        <p:nvSpPr>
          <p:cNvPr id="23" name="TextBox 22"/>
          <p:cNvSpPr txBox="1"/>
          <p:nvPr/>
        </p:nvSpPr>
        <p:spPr>
          <a:xfrm>
            <a:off x="9990491" y="5562339"/>
            <a:ext cx="2133605" cy="1277273"/>
          </a:xfrm>
          <a:prstGeom prst="rect">
            <a:avLst/>
          </a:prstGeom>
          <a:noFill/>
          <a:ln w="19050">
            <a:noFill/>
          </a:ln>
        </p:spPr>
        <p:txBody>
          <a:bodyPr wrap="square" rtlCol="0">
            <a:spAutoFit/>
          </a:bodyPr>
          <a:lstStyle/>
          <a:p>
            <a:pPr algn="ctr"/>
            <a:r>
              <a:rPr lang="en-US" sz="1400" b="1" dirty="0">
                <a:solidFill>
                  <a:schemeClr val="accent5">
                    <a:lumMod val="75000"/>
                  </a:schemeClr>
                </a:solidFill>
              </a:rPr>
              <a:t>Evert Lindquist</a:t>
            </a:r>
          </a:p>
          <a:p>
            <a:r>
              <a:rPr lang="en-US" sz="700" dirty="0">
                <a:solidFill>
                  <a:schemeClr val="accent5">
                    <a:lumMod val="75000"/>
                  </a:schemeClr>
                </a:solidFill>
              </a:rPr>
              <a:t>Professor of Public Administration at UVic and Editor of IPAC’s journal </a:t>
            </a:r>
            <a:r>
              <a:rPr lang="en-US" sz="700" i="1" dirty="0">
                <a:solidFill>
                  <a:schemeClr val="accent5">
                    <a:lumMod val="75000"/>
                  </a:schemeClr>
                </a:solidFill>
              </a:rPr>
              <a:t>Canadian Public Administration </a:t>
            </a:r>
            <a:r>
              <a:rPr lang="en-US" sz="700" dirty="0">
                <a:solidFill>
                  <a:schemeClr val="accent5">
                    <a:lumMod val="75000"/>
                  </a:schemeClr>
                </a:solidFill>
              </a:rPr>
              <a:t>since 2012</a:t>
            </a:r>
            <a:r>
              <a:rPr lang="en-US" sz="700" i="1" dirty="0">
                <a:solidFill>
                  <a:schemeClr val="accent5">
                    <a:lumMod val="75000"/>
                  </a:schemeClr>
                </a:solidFill>
              </a:rPr>
              <a:t>, </a:t>
            </a:r>
            <a:r>
              <a:rPr lang="en-US" sz="700" dirty="0">
                <a:solidFill>
                  <a:schemeClr val="accent5">
                    <a:lumMod val="75000"/>
                  </a:schemeClr>
                </a:solidFill>
              </a:rPr>
              <a:t>former President of the Canadian Association of Programs in Public Administration and former SPA Director. Published on public sector reform, governance and decision-making, central agencies, policy capability, think tanks, consultation, horizontal management, leadership and competing values, and visualization. </a:t>
            </a:r>
            <a:endParaRPr lang="en-CA" sz="700" dirty="0">
              <a:solidFill>
                <a:schemeClr val="accent5">
                  <a:lumMod val="75000"/>
                </a:schemeClr>
              </a:solidFill>
            </a:endParaRPr>
          </a:p>
        </p:txBody>
      </p:sp>
      <p:pic>
        <p:nvPicPr>
          <p:cNvPr id="24" name="Picture 23"/>
          <p:cNvPicPr>
            <a:picLocks noChangeAspect="1"/>
          </p:cNvPicPr>
          <p:nvPr/>
        </p:nvPicPr>
        <p:blipFill>
          <a:blip r:embed="rId12"/>
          <a:stretch>
            <a:fillRect/>
          </a:stretch>
        </p:blipFill>
        <p:spPr>
          <a:xfrm>
            <a:off x="10403745" y="840299"/>
            <a:ext cx="1057673" cy="1102364"/>
          </a:xfrm>
          <a:prstGeom prst="rect">
            <a:avLst/>
          </a:prstGeom>
        </p:spPr>
      </p:pic>
    </p:spTree>
    <p:extLst>
      <p:ext uri="{BB962C8B-B14F-4D97-AF65-F5344CB8AC3E}">
        <p14:creationId xmlns:p14="http://schemas.microsoft.com/office/powerpoint/2010/main" val="129009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049607"/>
          </a:xfrm>
          <a:solidFill>
            <a:schemeClr val="accent6">
              <a:lumMod val="20000"/>
              <a:lumOff val="80000"/>
            </a:schemeClr>
          </a:solidFill>
        </p:spPr>
        <p:txBody>
          <a:bodyPr>
            <a:normAutofit/>
          </a:bodyPr>
          <a:lstStyle/>
          <a:p>
            <a:pPr algn="ctr">
              <a:spcAft>
                <a:spcPts val="1200"/>
              </a:spcAft>
            </a:pPr>
            <a:r>
              <a:rPr lang="en-CA" sz="3600" dirty="0">
                <a:solidFill>
                  <a:schemeClr val="accent5">
                    <a:lumMod val="75000"/>
                  </a:schemeClr>
                </a:solidFill>
                <a:latin typeface="+mn-lt"/>
              </a:rPr>
              <a:t>Objectives, Activities, Methods</a:t>
            </a:r>
          </a:p>
        </p:txBody>
      </p:sp>
      <p:sp>
        <p:nvSpPr>
          <p:cNvPr id="3" name="Content Placeholder 1"/>
          <p:cNvSpPr txBox="1">
            <a:spLocks/>
          </p:cNvSpPr>
          <p:nvPr/>
        </p:nvSpPr>
        <p:spPr>
          <a:xfrm>
            <a:off x="429797" y="1213435"/>
            <a:ext cx="2890918" cy="56686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400" b="1" dirty="0">
                <a:solidFill>
                  <a:schemeClr val="accent5">
                    <a:lumMod val="75000"/>
                  </a:schemeClr>
                </a:solidFill>
              </a:rPr>
              <a:t>Objectives</a:t>
            </a:r>
          </a:p>
          <a:p>
            <a:pPr marL="180975" indent="-180975">
              <a:buFont typeface="+mj-lt"/>
              <a:buAutoNum type="arabicPeriod"/>
            </a:pPr>
            <a:r>
              <a:rPr lang="en-CA" sz="1200" dirty="0">
                <a:solidFill>
                  <a:schemeClr val="accent5">
                    <a:lumMod val="75000"/>
                  </a:schemeClr>
                </a:solidFill>
              </a:rPr>
              <a:t>Synthesize/articulate governance frameworks for Canada</a:t>
            </a:r>
          </a:p>
          <a:p>
            <a:pPr marL="180975" indent="-180975">
              <a:buFont typeface="+mj-lt"/>
              <a:buAutoNum type="arabicPeriod"/>
            </a:pPr>
            <a:r>
              <a:rPr lang="en-CA" sz="1200" dirty="0">
                <a:solidFill>
                  <a:schemeClr val="accent5">
                    <a:lumMod val="75000"/>
                  </a:schemeClr>
                </a:solidFill>
              </a:rPr>
              <a:t>Develop and analyze case studies on responses to global crises</a:t>
            </a:r>
          </a:p>
          <a:p>
            <a:pPr marL="180975" indent="-180975">
              <a:buFont typeface="+mj-lt"/>
              <a:buAutoNum type="arabicPeriod"/>
            </a:pPr>
            <a:r>
              <a:rPr lang="en-CA" sz="1200" dirty="0">
                <a:solidFill>
                  <a:schemeClr val="accent5">
                    <a:lumMod val="75000"/>
                  </a:schemeClr>
                </a:solidFill>
              </a:rPr>
              <a:t>Assess Canada’s climate actions &amp; sustainability strategies</a:t>
            </a:r>
          </a:p>
          <a:p>
            <a:pPr marL="180975" indent="-180975">
              <a:buFont typeface="+mj-lt"/>
              <a:buAutoNum type="arabicPeriod"/>
            </a:pPr>
            <a:r>
              <a:rPr lang="en-CA" sz="1200" dirty="0">
                <a:solidFill>
                  <a:schemeClr val="accent5">
                    <a:lumMod val="75000"/>
                  </a:schemeClr>
                </a:solidFill>
              </a:rPr>
              <a:t>Determine needed governance and institutional capacities</a:t>
            </a:r>
          </a:p>
          <a:p>
            <a:pPr marL="180975" indent="-180975">
              <a:buFont typeface="+mj-lt"/>
              <a:buAutoNum type="arabicPeriod"/>
            </a:pPr>
            <a:r>
              <a:rPr lang="en-CA" sz="1200" dirty="0">
                <a:solidFill>
                  <a:schemeClr val="accent5">
                    <a:lumMod val="75000"/>
                  </a:schemeClr>
                </a:solidFill>
              </a:rPr>
              <a:t>Develop framework for monitoring climate action progress</a:t>
            </a:r>
          </a:p>
          <a:p>
            <a:pPr marL="180975" indent="-180975">
              <a:buFont typeface="+mj-lt"/>
              <a:buAutoNum type="arabicPeriod"/>
            </a:pPr>
            <a:r>
              <a:rPr lang="en-CA" sz="1200" dirty="0">
                <a:solidFill>
                  <a:schemeClr val="accent5">
                    <a:lumMod val="75000"/>
                  </a:schemeClr>
                </a:solidFill>
              </a:rPr>
              <a:t>Develop integrated governance &amp; public administration mix</a:t>
            </a:r>
          </a:p>
          <a:p>
            <a:pPr marL="180975" indent="-180975">
              <a:buFont typeface="+mj-lt"/>
              <a:buAutoNum type="arabicPeriod"/>
            </a:pPr>
            <a:r>
              <a:rPr lang="en-CA" sz="1200" b="1" i="1" dirty="0">
                <a:solidFill>
                  <a:schemeClr val="accent5">
                    <a:lumMod val="75000"/>
                  </a:schemeClr>
                </a:solidFill>
              </a:rPr>
              <a:t>Knowledge mobilization </a:t>
            </a:r>
          </a:p>
          <a:p>
            <a:pPr marL="638175" lvl="1" indent="-180975">
              <a:spcBef>
                <a:spcPts val="1200"/>
              </a:spcBef>
              <a:buFont typeface="+mj-lt"/>
              <a:buAutoNum type="arabicPeriod"/>
            </a:pPr>
            <a:r>
              <a:rPr lang="en-CA" sz="1200" dirty="0">
                <a:solidFill>
                  <a:schemeClr val="accent5">
                    <a:lumMod val="75000"/>
                  </a:schemeClr>
                </a:solidFill>
              </a:rPr>
              <a:t>Upstream</a:t>
            </a:r>
          </a:p>
          <a:p>
            <a:pPr marL="638175" lvl="1" indent="-180975">
              <a:spcBef>
                <a:spcPts val="1800"/>
              </a:spcBef>
              <a:buFont typeface="+mj-lt"/>
              <a:buAutoNum type="arabicPeriod"/>
            </a:pPr>
            <a:r>
              <a:rPr lang="en-CA" sz="1200" dirty="0">
                <a:solidFill>
                  <a:schemeClr val="accent5">
                    <a:lumMod val="75000"/>
                  </a:schemeClr>
                </a:solidFill>
              </a:rPr>
              <a:t>Downstream</a:t>
            </a:r>
          </a:p>
          <a:p>
            <a:pPr marL="638175" lvl="1" indent="-180975">
              <a:spcBef>
                <a:spcPts val="1800"/>
              </a:spcBef>
              <a:buFont typeface="+mj-lt"/>
              <a:buAutoNum type="arabicPeriod"/>
            </a:pPr>
            <a:r>
              <a:rPr lang="en-CA" sz="1200" dirty="0">
                <a:solidFill>
                  <a:schemeClr val="accent5">
                    <a:lumMod val="75000"/>
                  </a:schemeClr>
                </a:solidFill>
              </a:rPr>
              <a:t>Research team</a:t>
            </a:r>
          </a:p>
          <a:p>
            <a:pPr marL="638175" lvl="1" indent="-180975">
              <a:spcBef>
                <a:spcPts val="1800"/>
              </a:spcBef>
              <a:buFont typeface="+mj-lt"/>
              <a:buAutoNum type="arabicPeriod"/>
            </a:pPr>
            <a:r>
              <a:rPr lang="en-CA" sz="1200" dirty="0">
                <a:solidFill>
                  <a:schemeClr val="accent5">
                    <a:lumMod val="75000"/>
                  </a:schemeClr>
                </a:solidFill>
              </a:rPr>
              <a:t>Working paper</a:t>
            </a:r>
          </a:p>
          <a:p>
            <a:pPr marL="638175" lvl="1" indent="-180975">
              <a:spcBef>
                <a:spcPts val="1800"/>
              </a:spcBef>
              <a:buFont typeface="+mj-lt"/>
              <a:buAutoNum type="arabicPeriod"/>
            </a:pPr>
            <a:r>
              <a:rPr lang="en-CA" sz="1200" dirty="0">
                <a:solidFill>
                  <a:schemeClr val="accent5">
                    <a:lumMod val="75000"/>
                  </a:schemeClr>
                </a:solidFill>
              </a:rPr>
              <a:t>Publications</a:t>
            </a:r>
          </a:p>
        </p:txBody>
      </p:sp>
      <p:sp>
        <p:nvSpPr>
          <p:cNvPr id="6" name="TextBox 5"/>
          <p:cNvSpPr txBox="1"/>
          <p:nvPr/>
        </p:nvSpPr>
        <p:spPr>
          <a:xfrm>
            <a:off x="4996312" y="2777483"/>
            <a:ext cx="1361172" cy="438582"/>
          </a:xfrm>
          <a:prstGeom prst="rect">
            <a:avLst/>
          </a:prstGeom>
          <a:noFill/>
        </p:spPr>
        <p:txBody>
          <a:bodyPr wrap="square" rtlCol="0">
            <a:spAutoFit/>
          </a:bodyPr>
          <a:lstStyle/>
          <a:p>
            <a:pPr algn="ctr"/>
            <a:r>
              <a:rPr lang="en-CA" sz="1200" b="1" dirty="0">
                <a:solidFill>
                  <a:schemeClr val="accent5">
                    <a:lumMod val="75000"/>
                  </a:schemeClr>
                </a:solidFill>
              </a:rPr>
              <a:t>2 Cases Studies </a:t>
            </a:r>
            <a:r>
              <a:rPr lang="en-CA" sz="1050" dirty="0">
                <a:solidFill>
                  <a:schemeClr val="accent6">
                    <a:lumMod val="75000"/>
                  </a:schemeClr>
                </a:solidFill>
              </a:rPr>
              <a:t>Literature Reviews</a:t>
            </a:r>
          </a:p>
        </p:txBody>
      </p:sp>
      <p:cxnSp>
        <p:nvCxnSpPr>
          <p:cNvPr id="9" name="Straight Arrow Connector 8"/>
          <p:cNvCxnSpPr/>
          <p:nvPr/>
        </p:nvCxnSpPr>
        <p:spPr>
          <a:xfrm>
            <a:off x="4886417" y="2354703"/>
            <a:ext cx="386512" cy="42277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26967" y="1650013"/>
            <a:ext cx="1457428" cy="646331"/>
          </a:xfrm>
          <a:prstGeom prst="rect">
            <a:avLst/>
          </a:prstGeom>
          <a:noFill/>
        </p:spPr>
        <p:txBody>
          <a:bodyPr wrap="square" rtlCol="0">
            <a:spAutoFit/>
          </a:bodyPr>
          <a:lstStyle/>
          <a:p>
            <a:pPr algn="ctr"/>
            <a:r>
              <a:rPr lang="en-CA" sz="1200" b="1" dirty="0">
                <a:solidFill>
                  <a:schemeClr val="accent5">
                    <a:lumMod val="75000"/>
                  </a:schemeClr>
                </a:solidFill>
              </a:rPr>
              <a:t>1 Review of climate action governance frameworks</a:t>
            </a:r>
          </a:p>
        </p:txBody>
      </p:sp>
      <p:sp>
        <p:nvSpPr>
          <p:cNvPr id="12" name="TextBox 11"/>
          <p:cNvSpPr txBox="1"/>
          <p:nvPr/>
        </p:nvSpPr>
        <p:spPr>
          <a:xfrm>
            <a:off x="7426695" y="3079871"/>
            <a:ext cx="1557686" cy="646331"/>
          </a:xfrm>
          <a:prstGeom prst="rect">
            <a:avLst/>
          </a:prstGeom>
          <a:noFill/>
        </p:spPr>
        <p:txBody>
          <a:bodyPr wrap="square" rtlCol="0">
            <a:spAutoFit/>
          </a:bodyPr>
          <a:lstStyle/>
          <a:p>
            <a:pPr algn="ctr"/>
            <a:r>
              <a:rPr lang="en-CA" sz="1200" b="1" dirty="0">
                <a:solidFill>
                  <a:schemeClr val="accent5">
                    <a:lumMod val="75000"/>
                  </a:schemeClr>
                </a:solidFill>
              </a:rPr>
              <a:t>5 Develop integrated governance &amp; public administration mix</a:t>
            </a:r>
          </a:p>
        </p:txBody>
      </p:sp>
      <p:sp>
        <p:nvSpPr>
          <p:cNvPr id="13" name="TextBox 12"/>
          <p:cNvSpPr txBox="1"/>
          <p:nvPr/>
        </p:nvSpPr>
        <p:spPr>
          <a:xfrm>
            <a:off x="9692642" y="3074431"/>
            <a:ext cx="1771848" cy="646331"/>
          </a:xfrm>
          <a:prstGeom prst="rect">
            <a:avLst/>
          </a:prstGeom>
          <a:noFill/>
        </p:spPr>
        <p:txBody>
          <a:bodyPr wrap="square" rtlCol="0">
            <a:spAutoFit/>
          </a:bodyPr>
          <a:lstStyle/>
          <a:p>
            <a:pPr algn="ctr"/>
            <a:r>
              <a:rPr lang="en-CA" sz="1200" b="1" dirty="0">
                <a:solidFill>
                  <a:schemeClr val="accent5">
                    <a:lumMod val="75000"/>
                  </a:schemeClr>
                </a:solidFill>
              </a:rPr>
              <a:t>6 Develop framework for monitoring progress on climate action goals</a:t>
            </a:r>
          </a:p>
        </p:txBody>
      </p:sp>
      <p:cxnSp>
        <p:nvCxnSpPr>
          <p:cNvPr id="25" name="Straight Arrow Connector 24"/>
          <p:cNvCxnSpPr/>
          <p:nvPr/>
        </p:nvCxnSpPr>
        <p:spPr>
          <a:xfrm flipV="1">
            <a:off x="6352375" y="2871772"/>
            <a:ext cx="355230" cy="299518"/>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96312" y="3973139"/>
            <a:ext cx="1361172" cy="461665"/>
          </a:xfrm>
          <a:prstGeom prst="rect">
            <a:avLst/>
          </a:prstGeom>
          <a:noFill/>
        </p:spPr>
        <p:txBody>
          <a:bodyPr wrap="square" rtlCol="0">
            <a:spAutoFit/>
          </a:bodyPr>
          <a:lstStyle/>
          <a:p>
            <a:pPr algn="ctr"/>
            <a:r>
              <a:rPr lang="en-CA" sz="1200" b="1" dirty="0">
                <a:solidFill>
                  <a:schemeClr val="accent5">
                    <a:lumMod val="75000"/>
                  </a:schemeClr>
                </a:solidFill>
              </a:rPr>
              <a:t>3 Assess Canada’s current strategies</a:t>
            </a:r>
          </a:p>
        </p:txBody>
      </p:sp>
      <p:cxnSp>
        <p:nvCxnSpPr>
          <p:cNvPr id="40" name="Straight Arrow Connector 39"/>
          <p:cNvCxnSpPr>
            <a:stCxn id="12" idx="3"/>
            <a:endCxn id="13" idx="1"/>
          </p:cNvCxnSpPr>
          <p:nvPr/>
        </p:nvCxnSpPr>
        <p:spPr>
          <a:xfrm flipV="1">
            <a:off x="8984381" y="3397597"/>
            <a:ext cx="708261" cy="544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6404807" y="3756348"/>
            <a:ext cx="660938" cy="302516"/>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453516" y="5114999"/>
            <a:ext cx="1629081" cy="646331"/>
          </a:xfrm>
          <a:prstGeom prst="rect">
            <a:avLst/>
          </a:prstGeom>
          <a:noFill/>
        </p:spPr>
        <p:txBody>
          <a:bodyPr wrap="square" rtlCol="0">
            <a:spAutoFit/>
          </a:bodyPr>
          <a:lstStyle/>
          <a:p>
            <a:pPr algn="ctr"/>
            <a:r>
              <a:rPr lang="en-CA" sz="1200" b="1" dirty="0">
                <a:solidFill>
                  <a:schemeClr val="accent5">
                    <a:lumMod val="75000"/>
                  </a:schemeClr>
                </a:solidFill>
              </a:rPr>
              <a:t>4 Determine needed governance and institutional capacities</a:t>
            </a:r>
          </a:p>
        </p:txBody>
      </p:sp>
      <p:cxnSp>
        <p:nvCxnSpPr>
          <p:cNvPr id="47" name="Straight Arrow Connector 46"/>
          <p:cNvCxnSpPr/>
          <p:nvPr/>
        </p:nvCxnSpPr>
        <p:spPr>
          <a:xfrm flipV="1">
            <a:off x="6934752" y="4203679"/>
            <a:ext cx="645652" cy="873211"/>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2213815" y="4631471"/>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Oval 52"/>
          <p:cNvSpPr/>
          <p:nvPr/>
        </p:nvSpPr>
        <p:spPr>
          <a:xfrm>
            <a:off x="2221831" y="498841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Oval 53"/>
          <p:cNvSpPr/>
          <p:nvPr/>
        </p:nvSpPr>
        <p:spPr>
          <a:xfrm>
            <a:off x="7699053" y="2667234"/>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Oval 54"/>
          <p:cNvSpPr/>
          <p:nvPr/>
        </p:nvSpPr>
        <p:spPr>
          <a:xfrm>
            <a:off x="6365201" y="4352678"/>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 name="Oval 59"/>
          <p:cNvSpPr/>
          <p:nvPr/>
        </p:nvSpPr>
        <p:spPr>
          <a:xfrm>
            <a:off x="7082597" y="5419938"/>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 name="Oval 60"/>
          <p:cNvSpPr/>
          <p:nvPr/>
        </p:nvSpPr>
        <p:spPr>
          <a:xfrm>
            <a:off x="3870558" y="2169790"/>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2" name="Oval 61"/>
          <p:cNvSpPr/>
          <p:nvPr/>
        </p:nvSpPr>
        <p:spPr>
          <a:xfrm>
            <a:off x="2242288" y="5372300"/>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3" name="Oval 62"/>
          <p:cNvSpPr/>
          <p:nvPr/>
        </p:nvSpPr>
        <p:spPr>
          <a:xfrm>
            <a:off x="7531767" y="2775498"/>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4" name="Oval 63"/>
          <p:cNvSpPr/>
          <p:nvPr/>
        </p:nvSpPr>
        <p:spPr>
          <a:xfrm>
            <a:off x="5032403" y="3250212"/>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5" name="Oval 64"/>
          <p:cNvSpPr/>
          <p:nvPr/>
        </p:nvSpPr>
        <p:spPr>
          <a:xfrm>
            <a:off x="5208068" y="3248910"/>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6" name="Oval 65"/>
          <p:cNvSpPr/>
          <p:nvPr/>
        </p:nvSpPr>
        <p:spPr>
          <a:xfrm>
            <a:off x="5054470" y="3408054"/>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7" name="Oval 66"/>
          <p:cNvSpPr/>
          <p:nvPr/>
        </p:nvSpPr>
        <p:spPr>
          <a:xfrm>
            <a:off x="5229317" y="3406752"/>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7" name="Oval 76"/>
          <p:cNvSpPr/>
          <p:nvPr/>
        </p:nvSpPr>
        <p:spPr>
          <a:xfrm>
            <a:off x="5894672" y="3258233"/>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8" name="Oval 77"/>
          <p:cNvSpPr/>
          <p:nvPr/>
        </p:nvSpPr>
        <p:spPr>
          <a:xfrm>
            <a:off x="6070337" y="3256931"/>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Oval 78"/>
          <p:cNvSpPr/>
          <p:nvPr/>
        </p:nvSpPr>
        <p:spPr>
          <a:xfrm>
            <a:off x="5916739" y="3416075"/>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0" name="Oval 79"/>
          <p:cNvSpPr/>
          <p:nvPr/>
        </p:nvSpPr>
        <p:spPr>
          <a:xfrm>
            <a:off x="6091586" y="3414773"/>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1" name="Oval 80"/>
          <p:cNvSpPr/>
          <p:nvPr/>
        </p:nvSpPr>
        <p:spPr>
          <a:xfrm>
            <a:off x="5445132" y="3312930"/>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2" name="Oval 81"/>
          <p:cNvSpPr/>
          <p:nvPr/>
        </p:nvSpPr>
        <p:spPr>
          <a:xfrm>
            <a:off x="6327442" y="3274650"/>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3" name="Oval 82"/>
          <p:cNvSpPr/>
          <p:nvPr/>
        </p:nvSpPr>
        <p:spPr>
          <a:xfrm>
            <a:off x="5554576" y="4431846"/>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4" name="Oval 83"/>
          <p:cNvSpPr/>
          <p:nvPr/>
        </p:nvSpPr>
        <p:spPr>
          <a:xfrm>
            <a:off x="7491660" y="3721980"/>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5" name="Oval 84"/>
          <p:cNvSpPr/>
          <p:nvPr/>
        </p:nvSpPr>
        <p:spPr>
          <a:xfrm>
            <a:off x="6248398" y="5799439"/>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6" name="Oval 85"/>
          <p:cNvSpPr/>
          <p:nvPr/>
        </p:nvSpPr>
        <p:spPr>
          <a:xfrm>
            <a:off x="8726916" y="3702928"/>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8" name="Oval 87"/>
          <p:cNvSpPr/>
          <p:nvPr/>
        </p:nvSpPr>
        <p:spPr>
          <a:xfrm>
            <a:off x="9087853" y="3712738"/>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9" name="Oval 88"/>
          <p:cNvSpPr/>
          <p:nvPr/>
        </p:nvSpPr>
        <p:spPr>
          <a:xfrm>
            <a:off x="8734941" y="3992449"/>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0" name="Oval 89"/>
          <p:cNvSpPr/>
          <p:nvPr/>
        </p:nvSpPr>
        <p:spPr>
          <a:xfrm>
            <a:off x="9103894" y="3980160"/>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1" name="Oval 90"/>
          <p:cNvSpPr/>
          <p:nvPr/>
        </p:nvSpPr>
        <p:spPr>
          <a:xfrm>
            <a:off x="11141257" y="372298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2" name="Oval 91"/>
          <p:cNvSpPr/>
          <p:nvPr/>
        </p:nvSpPr>
        <p:spPr>
          <a:xfrm>
            <a:off x="11502194" y="373279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3" name="Oval 92"/>
          <p:cNvSpPr/>
          <p:nvPr/>
        </p:nvSpPr>
        <p:spPr>
          <a:xfrm>
            <a:off x="11149282" y="4012502"/>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4" name="Oval 93"/>
          <p:cNvSpPr/>
          <p:nvPr/>
        </p:nvSpPr>
        <p:spPr>
          <a:xfrm>
            <a:off x="11518235" y="4000213"/>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5" name="Oval 94"/>
          <p:cNvSpPr/>
          <p:nvPr/>
        </p:nvSpPr>
        <p:spPr>
          <a:xfrm>
            <a:off x="10161520" y="3746062"/>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6" name="Oval 95"/>
          <p:cNvSpPr/>
          <p:nvPr/>
        </p:nvSpPr>
        <p:spPr>
          <a:xfrm>
            <a:off x="9994234" y="3854326"/>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3" name="Rectangle 102"/>
          <p:cNvSpPr/>
          <p:nvPr/>
        </p:nvSpPr>
        <p:spPr>
          <a:xfrm>
            <a:off x="2334128" y="6153238"/>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4" name="TextBox 103"/>
          <p:cNvSpPr txBox="1"/>
          <p:nvPr/>
        </p:nvSpPr>
        <p:spPr>
          <a:xfrm>
            <a:off x="6352375" y="2405745"/>
            <a:ext cx="905159" cy="400110"/>
          </a:xfrm>
          <a:prstGeom prst="rect">
            <a:avLst/>
          </a:prstGeom>
          <a:noFill/>
        </p:spPr>
        <p:txBody>
          <a:bodyPr wrap="square" rtlCol="0">
            <a:spAutoFit/>
          </a:bodyPr>
          <a:lstStyle/>
          <a:p>
            <a:r>
              <a:rPr lang="en-CA" sz="1000" dirty="0">
                <a:solidFill>
                  <a:schemeClr val="accent6">
                    <a:lumMod val="75000"/>
                  </a:schemeClr>
                </a:solidFill>
              </a:rPr>
              <a:t>Interviews &amp; focus groups</a:t>
            </a:r>
          </a:p>
        </p:txBody>
      </p:sp>
      <p:cxnSp>
        <p:nvCxnSpPr>
          <p:cNvPr id="121" name="Straight Arrow Connector 120"/>
          <p:cNvCxnSpPr/>
          <p:nvPr/>
        </p:nvCxnSpPr>
        <p:spPr>
          <a:xfrm>
            <a:off x="6994357" y="2861772"/>
            <a:ext cx="368965" cy="14654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0" name="Rectangle 159"/>
          <p:cNvSpPr/>
          <p:nvPr/>
        </p:nvSpPr>
        <p:spPr>
          <a:xfrm>
            <a:off x="2324163" y="5769765"/>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a:p>
        </p:txBody>
      </p:sp>
      <p:cxnSp>
        <p:nvCxnSpPr>
          <p:cNvPr id="4" name="Straight Arrow Connector 3"/>
          <p:cNvCxnSpPr/>
          <p:nvPr/>
        </p:nvCxnSpPr>
        <p:spPr>
          <a:xfrm>
            <a:off x="4563374" y="2501660"/>
            <a:ext cx="491096" cy="149078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96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049607"/>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Our Deliverables</a:t>
            </a:r>
          </a:p>
        </p:txBody>
      </p:sp>
      <p:sp>
        <p:nvSpPr>
          <p:cNvPr id="3" name="TextBox 2"/>
          <p:cNvSpPr txBox="1"/>
          <p:nvPr/>
        </p:nvSpPr>
        <p:spPr>
          <a:xfrm>
            <a:off x="3242659" y="3073046"/>
            <a:ext cx="1361172" cy="461665"/>
          </a:xfrm>
          <a:prstGeom prst="rect">
            <a:avLst/>
          </a:prstGeom>
          <a:noFill/>
        </p:spPr>
        <p:txBody>
          <a:bodyPr wrap="square" rtlCol="0">
            <a:spAutoFit/>
          </a:bodyPr>
          <a:lstStyle/>
          <a:p>
            <a:pPr algn="ctr"/>
            <a:r>
              <a:rPr lang="en-CA" sz="1200" b="1" dirty="0">
                <a:solidFill>
                  <a:schemeClr val="accent5">
                    <a:lumMod val="75000"/>
                  </a:schemeClr>
                </a:solidFill>
              </a:rPr>
              <a:t>2 Cases based on Literature Reviews</a:t>
            </a:r>
          </a:p>
        </p:txBody>
      </p:sp>
      <p:cxnSp>
        <p:nvCxnSpPr>
          <p:cNvPr id="4" name="Straight Arrow Connector 3"/>
          <p:cNvCxnSpPr/>
          <p:nvPr/>
        </p:nvCxnSpPr>
        <p:spPr>
          <a:xfrm>
            <a:off x="3132764" y="2650266"/>
            <a:ext cx="386512" cy="42277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73314" y="1945576"/>
            <a:ext cx="1457428" cy="646331"/>
          </a:xfrm>
          <a:prstGeom prst="rect">
            <a:avLst/>
          </a:prstGeom>
          <a:noFill/>
        </p:spPr>
        <p:txBody>
          <a:bodyPr wrap="square" rtlCol="0">
            <a:spAutoFit/>
          </a:bodyPr>
          <a:lstStyle/>
          <a:p>
            <a:pPr algn="ctr"/>
            <a:r>
              <a:rPr lang="en-CA" sz="1200" b="1" dirty="0">
                <a:solidFill>
                  <a:schemeClr val="accent5">
                    <a:lumMod val="75000"/>
                  </a:schemeClr>
                </a:solidFill>
              </a:rPr>
              <a:t>1 Review of climate action governance frameworks</a:t>
            </a:r>
          </a:p>
        </p:txBody>
      </p:sp>
      <p:sp>
        <p:nvSpPr>
          <p:cNvPr id="7" name="TextBox 6"/>
          <p:cNvSpPr txBox="1"/>
          <p:nvPr/>
        </p:nvSpPr>
        <p:spPr>
          <a:xfrm>
            <a:off x="5673042" y="3375434"/>
            <a:ext cx="1557686" cy="646331"/>
          </a:xfrm>
          <a:prstGeom prst="rect">
            <a:avLst/>
          </a:prstGeom>
          <a:noFill/>
        </p:spPr>
        <p:txBody>
          <a:bodyPr wrap="square" rtlCol="0">
            <a:spAutoFit/>
          </a:bodyPr>
          <a:lstStyle/>
          <a:p>
            <a:pPr algn="ctr"/>
            <a:r>
              <a:rPr lang="en-CA" sz="1200" b="1" dirty="0">
                <a:solidFill>
                  <a:schemeClr val="accent5">
                    <a:lumMod val="75000"/>
                  </a:schemeClr>
                </a:solidFill>
              </a:rPr>
              <a:t>5 Develop integrated governance &amp; public administration mix</a:t>
            </a:r>
          </a:p>
        </p:txBody>
      </p:sp>
      <p:sp>
        <p:nvSpPr>
          <p:cNvPr id="8" name="TextBox 7"/>
          <p:cNvSpPr txBox="1"/>
          <p:nvPr/>
        </p:nvSpPr>
        <p:spPr>
          <a:xfrm>
            <a:off x="7938989" y="3369994"/>
            <a:ext cx="1771848" cy="646331"/>
          </a:xfrm>
          <a:prstGeom prst="rect">
            <a:avLst/>
          </a:prstGeom>
          <a:noFill/>
        </p:spPr>
        <p:txBody>
          <a:bodyPr wrap="square" rtlCol="0">
            <a:spAutoFit/>
          </a:bodyPr>
          <a:lstStyle/>
          <a:p>
            <a:pPr algn="ctr"/>
            <a:r>
              <a:rPr lang="en-CA" sz="1200" b="1" dirty="0">
                <a:solidFill>
                  <a:schemeClr val="accent5">
                    <a:lumMod val="75000"/>
                  </a:schemeClr>
                </a:solidFill>
              </a:rPr>
              <a:t>6 Develop framework for monitoring progress on climate action goals</a:t>
            </a:r>
          </a:p>
        </p:txBody>
      </p:sp>
      <p:cxnSp>
        <p:nvCxnSpPr>
          <p:cNvPr id="9" name="Straight Arrow Connector 8"/>
          <p:cNvCxnSpPr/>
          <p:nvPr/>
        </p:nvCxnSpPr>
        <p:spPr>
          <a:xfrm flipV="1">
            <a:off x="4598722" y="3167335"/>
            <a:ext cx="355230" cy="299518"/>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42659" y="4268702"/>
            <a:ext cx="1361172" cy="461665"/>
          </a:xfrm>
          <a:prstGeom prst="rect">
            <a:avLst/>
          </a:prstGeom>
          <a:noFill/>
        </p:spPr>
        <p:txBody>
          <a:bodyPr wrap="square" rtlCol="0">
            <a:spAutoFit/>
          </a:bodyPr>
          <a:lstStyle/>
          <a:p>
            <a:pPr algn="ctr"/>
            <a:r>
              <a:rPr lang="en-CA" sz="1200" b="1" dirty="0">
                <a:solidFill>
                  <a:schemeClr val="accent5">
                    <a:lumMod val="75000"/>
                  </a:schemeClr>
                </a:solidFill>
              </a:rPr>
              <a:t>3 Assess Canada’s current strategies</a:t>
            </a:r>
          </a:p>
        </p:txBody>
      </p:sp>
      <p:cxnSp>
        <p:nvCxnSpPr>
          <p:cNvPr id="11" name="Straight Arrow Connector 10"/>
          <p:cNvCxnSpPr>
            <a:stCxn id="7" idx="3"/>
            <a:endCxn id="8" idx="1"/>
          </p:cNvCxnSpPr>
          <p:nvPr/>
        </p:nvCxnSpPr>
        <p:spPr>
          <a:xfrm flipV="1">
            <a:off x="7230728" y="3693160"/>
            <a:ext cx="708261" cy="544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3"/>
          </p:cNvCxnSpPr>
          <p:nvPr/>
        </p:nvCxnSpPr>
        <p:spPr>
          <a:xfrm flipV="1">
            <a:off x="4603831" y="4051911"/>
            <a:ext cx="708261" cy="447624"/>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42659" y="5302274"/>
            <a:ext cx="1629081" cy="646331"/>
          </a:xfrm>
          <a:prstGeom prst="rect">
            <a:avLst/>
          </a:prstGeom>
          <a:noFill/>
        </p:spPr>
        <p:txBody>
          <a:bodyPr wrap="square" rtlCol="0">
            <a:spAutoFit/>
          </a:bodyPr>
          <a:lstStyle/>
          <a:p>
            <a:pPr algn="ctr"/>
            <a:r>
              <a:rPr lang="en-CA" sz="1200" b="1" dirty="0">
                <a:solidFill>
                  <a:schemeClr val="accent5">
                    <a:lumMod val="75000"/>
                  </a:schemeClr>
                </a:solidFill>
              </a:rPr>
              <a:t>4 Determine needed governance and institutional capacities</a:t>
            </a:r>
          </a:p>
        </p:txBody>
      </p:sp>
      <p:cxnSp>
        <p:nvCxnSpPr>
          <p:cNvPr id="14" name="Straight Arrow Connector 13"/>
          <p:cNvCxnSpPr>
            <a:stCxn id="13" idx="3"/>
          </p:cNvCxnSpPr>
          <p:nvPr/>
        </p:nvCxnSpPr>
        <p:spPr>
          <a:xfrm flipV="1">
            <a:off x="4871740" y="4337450"/>
            <a:ext cx="737929" cy="128799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945400" y="2962797"/>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500766" y="4124072"/>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Oval 16"/>
          <p:cNvSpPr/>
          <p:nvPr/>
        </p:nvSpPr>
        <p:spPr>
          <a:xfrm>
            <a:off x="4641134" y="5118685"/>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2116905" y="2465353"/>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5778114" y="3071061"/>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3278750" y="3545775"/>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3454415" y="3544473"/>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3300817" y="3703617"/>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3475664" y="3702315"/>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Oval 23"/>
          <p:cNvSpPr/>
          <p:nvPr/>
        </p:nvSpPr>
        <p:spPr>
          <a:xfrm>
            <a:off x="4141019" y="3553796"/>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Oval 24"/>
          <p:cNvSpPr/>
          <p:nvPr/>
        </p:nvSpPr>
        <p:spPr>
          <a:xfrm>
            <a:off x="4316684" y="3552494"/>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Oval 25"/>
          <p:cNvSpPr/>
          <p:nvPr/>
        </p:nvSpPr>
        <p:spPr>
          <a:xfrm>
            <a:off x="4163086" y="3711638"/>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Oval 26"/>
          <p:cNvSpPr/>
          <p:nvPr/>
        </p:nvSpPr>
        <p:spPr>
          <a:xfrm>
            <a:off x="4337933" y="3710336"/>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Oval 27"/>
          <p:cNvSpPr/>
          <p:nvPr/>
        </p:nvSpPr>
        <p:spPr>
          <a:xfrm>
            <a:off x="3691479" y="3608493"/>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Oval 28"/>
          <p:cNvSpPr/>
          <p:nvPr/>
        </p:nvSpPr>
        <p:spPr>
          <a:xfrm>
            <a:off x="4573789" y="3570213"/>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Oval 29"/>
          <p:cNvSpPr/>
          <p:nvPr/>
        </p:nvSpPr>
        <p:spPr>
          <a:xfrm>
            <a:off x="3800923" y="4727409"/>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Oval 30"/>
          <p:cNvSpPr/>
          <p:nvPr/>
        </p:nvSpPr>
        <p:spPr>
          <a:xfrm>
            <a:off x="5738007" y="4017543"/>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Oval 31"/>
          <p:cNvSpPr/>
          <p:nvPr/>
        </p:nvSpPr>
        <p:spPr>
          <a:xfrm>
            <a:off x="4037541" y="5986714"/>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Oval 32"/>
          <p:cNvSpPr/>
          <p:nvPr/>
        </p:nvSpPr>
        <p:spPr>
          <a:xfrm>
            <a:off x="6973263" y="399849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Oval 33"/>
          <p:cNvSpPr/>
          <p:nvPr/>
        </p:nvSpPr>
        <p:spPr>
          <a:xfrm>
            <a:off x="7334200" y="400830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Oval 34"/>
          <p:cNvSpPr/>
          <p:nvPr/>
        </p:nvSpPr>
        <p:spPr>
          <a:xfrm>
            <a:off x="6981288" y="4288012"/>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Oval 35"/>
          <p:cNvSpPr/>
          <p:nvPr/>
        </p:nvSpPr>
        <p:spPr>
          <a:xfrm>
            <a:off x="7350241" y="4275723"/>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Oval 36"/>
          <p:cNvSpPr/>
          <p:nvPr/>
        </p:nvSpPr>
        <p:spPr>
          <a:xfrm>
            <a:off x="9387604" y="4018544"/>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Oval 37"/>
          <p:cNvSpPr/>
          <p:nvPr/>
        </p:nvSpPr>
        <p:spPr>
          <a:xfrm>
            <a:off x="9748541" y="4028354"/>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Oval 38"/>
          <p:cNvSpPr/>
          <p:nvPr/>
        </p:nvSpPr>
        <p:spPr>
          <a:xfrm>
            <a:off x="9395629" y="4308065"/>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Oval 39"/>
          <p:cNvSpPr/>
          <p:nvPr/>
        </p:nvSpPr>
        <p:spPr>
          <a:xfrm>
            <a:off x="9764582" y="4295776"/>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Oval 40"/>
          <p:cNvSpPr/>
          <p:nvPr/>
        </p:nvSpPr>
        <p:spPr>
          <a:xfrm>
            <a:off x="8407867" y="4041625"/>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Oval 41"/>
          <p:cNvSpPr/>
          <p:nvPr/>
        </p:nvSpPr>
        <p:spPr>
          <a:xfrm>
            <a:off x="8240581" y="4149889"/>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p:cNvSpPr/>
          <p:nvPr/>
        </p:nvSpPr>
        <p:spPr>
          <a:xfrm>
            <a:off x="5768885" y="2015549"/>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5940139" y="1863146"/>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Rectangle 44"/>
          <p:cNvSpPr/>
          <p:nvPr/>
        </p:nvSpPr>
        <p:spPr>
          <a:xfrm>
            <a:off x="5849093" y="2300296"/>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p:cNvSpPr/>
          <p:nvPr/>
        </p:nvSpPr>
        <p:spPr>
          <a:xfrm>
            <a:off x="6001903" y="2150690"/>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p:cNvSpPr/>
          <p:nvPr/>
        </p:nvSpPr>
        <p:spPr>
          <a:xfrm>
            <a:off x="7223515" y="2629160"/>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7285279" y="2916704"/>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TextBox 48"/>
          <p:cNvSpPr txBox="1"/>
          <p:nvPr/>
        </p:nvSpPr>
        <p:spPr>
          <a:xfrm>
            <a:off x="4598722" y="2701308"/>
            <a:ext cx="905159" cy="400110"/>
          </a:xfrm>
          <a:prstGeom prst="rect">
            <a:avLst/>
          </a:prstGeom>
          <a:noFill/>
        </p:spPr>
        <p:txBody>
          <a:bodyPr wrap="square" rtlCol="0">
            <a:spAutoFit/>
          </a:bodyPr>
          <a:lstStyle/>
          <a:p>
            <a:r>
              <a:rPr lang="en-CA" sz="1000" dirty="0">
                <a:solidFill>
                  <a:schemeClr val="accent6">
                    <a:lumMod val="75000"/>
                  </a:schemeClr>
                </a:solidFill>
              </a:rPr>
              <a:t>Interviews &amp; focus groups</a:t>
            </a:r>
          </a:p>
        </p:txBody>
      </p:sp>
      <p:cxnSp>
        <p:nvCxnSpPr>
          <p:cNvPr id="50" name="Straight Arrow Connector 49"/>
          <p:cNvCxnSpPr/>
          <p:nvPr/>
        </p:nvCxnSpPr>
        <p:spPr>
          <a:xfrm>
            <a:off x="5240704" y="3157335"/>
            <a:ext cx="368965" cy="14654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5164193" y="2364800"/>
            <a:ext cx="452579" cy="30998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6651126" y="2962797"/>
            <a:ext cx="438432" cy="307148"/>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9722066" y="3154538"/>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Rectangle 53"/>
          <p:cNvSpPr/>
          <p:nvPr/>
        </p:nvSpPr>
        <p:spPr>
          <a:xfrm>
            <a:off x="9783830" y="3442082"/>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ectangle 54"/>
          <p:cNvSpPr/>
          <p:nvPr/>
        </p:nvSpPr>
        <p:spPr>
          <a:xfrm>
            <a:off x="8135099" y="1626527"/>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Rectangle 55"/>
          <p:cNvSpPr/>
          <p:nvPr/>
        </p:nvSpPr>
        <p:spPr>
          <a:xfrm>
            <a:off x="8317977" y="1610398"/>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7" name="Rectangle 56"/>
          <p:cNvSpPr/>
          <p:nvPr/>
        </p:nvSpPr>
        <p:spPr>
          <a:xfrm>
            <a:off x="8155143" y="1905512"/>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8" name="Rectangle 57"/>
          <p:cNvSpPr/>
          <p:nvPr/>
        </p:nvSpPr>
        <p:spPr>
          <a:xfrm>
            <a:off x="8332824" y="1905512"/>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9" name="Rectangle 58"/>
          <p:cNvSpPr/>
          <p:nvPr/>
        </p:nvSpPr>
        <p:spPr>
          <a:xfrm>
            <a:off x="8516102" y="1634545"/>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 name="Rectangle 59"/>
          <p:cNvSpPr/>
          <p:nvPr/>
        </p:nvSpPr>
        <p:spPr>
          <a:xfrm>
            <a:off x="8698980" y="1618416"/>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 name="Rectangle 60"/>
          <p:cNvSpPr/>
          <p:nvPr/>
        </p:nvSpPr>
        <p:spPr>
          <a:xfrm>
            <a:off x="8536146" y="1913530"/>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2" name="Rectangle 61"/>
          <p:cNvSpPr/>
          <p:nvPr/>
        </p:nvSpPr>
        <p:spPr>
          <a:xfrm>
            <a:off x="8713827" y="1913530"/>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3" name="Rectangle 62"/>
          <p:cNvSpPr/>
          <p:nvPr/>
        </p:nvSpPr>
        <p:spPr>
          <a:xfrm>
            <a:off x="8035627" y="1501208"/>
            <a:ext cx="954920" cy="80588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4" name="Straight Arrow Connector 63"/>
          <p:cNvCxnSpPr/>
          <p:nvPr/>
        </p:nvCxnSpPr>
        <p:spPr>
          <a:xfrm flipV="1">
            <a:off x="6651126" y="1997755"/>
            <a:ext cx="1011933" cy="152935"/>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8990547" y="2540927"/>
            <a:ext cx="577516" cy="530134"/>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7510663" y="2465355"/>
            <a:ext cx="416681" cy="262458"/>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877349" y="4494053"/>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8" name="Rectangle 67"/>
          <p:cNvSpPr/>
          <p:nvPr/>
        </p:nvSpPr>
        <p:spPr>
          <a:xfrm>
            <a:off x="7580443" y="5187872"/>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extBox 1"/>
          <p:cNvSpPr txBox="1"/>
          <p:nvPr/>
        </p:nvSpPr>
        <p:spPr>
          <a:xfrm>
            <a:off x="7681780" y="5187872"/>
            <a:ext cx="1178528" cy="261610"/>
          </a:xfrm>
          <a:prstGeom prst="rect">
            <a:avLst/>
          </a:prstGeom>
          <a:noFill/>
        </p:spPr>
        <p:txBody>
          <a:bodyPr wrap="none" rtlCol="0">
            <a:spAutoFit/>
          </a:bodyPr>
          <a:lstStyle/>
          <a:p>
            <a:r>
              <a:rPr lang="en-CA" sz="1100" dirty="0">
                <a:solidFill>
                  <a:schemeClr val="accent2">
                    <a:lumMod val="75000"/>
                  </a:schemeClr>
                </a:solidFill>
              </a:rPr>
              <a:t>=  Journal articles</a:t>
            </a:r>
          </a:p>
        </p:txBody>
      </p:sp>
      <p:pic>
        <p:nvPicPr>
          <p:cNvPr id="78" name="Picture 77"/>
          <p:cNvPicPr>
            <a:picLocks noChangeAspect="1"/>
          </p:cNvPicPr>
          <p:nvPr/>
        </p:nvPicPr>
        <p:blipFill>
          <a:blip r:embed="rId2"/>
          <a:stretch>
            <a:fillRect/>
          </a:stretch>
        </p:blipFill>
        <p:spPr>
          <a:xfrm>
            <a:off x="7205062" y="5594648"/>
            <a:ext cx="554697" cy="464258"/>
          </a:xfrm>
          <a:prstGeom prst="rect">
            <a:avLst/>
          </a:prstGeom>
        </p:spPr>
      </p:pic>
      <p:sp>
        <p:nvSpPr>
          <p:cNvPr id="80" name="TextBox 79"/>
          <p:cNvSpPr txBox="1"/>
          <p:nvPr/>
        </p:nvSpPr>
        <p:spPr>
          <a:xfrm>
            <a:off x="7690347" y="5689901"/>
            <a:ext cx="1830950" cy="261610"/>
          </a:xfrm>
          <a:prstGeom prst="rect">
            <a:avLst/>
          </a:prstGeom>
          <a:noFill/>
        </p:spPr>
        <p:txBody>
          <a:bodyPr wrap="none" rtlCol="0">
            <a:spAutoFit/>
          </a:bodyPr>
          <a:lstStyle/>
          <a:p>
            <a:r>
              <a:rPr lang="en-CA" sz="1100" dirty="0">
                <a:solidFill>
                  <a:schemeClr val="accent2">
                    <a:lumMod val="75000"/>
                  </a:schemeClr>
                </a:solidFill>
              </a:rPr>
              <a:t>=  Special issues or collection</a:t>
            </a:r>
          </a:p>
        </p:txBody>
      </p:sp>
      <p:cxnSp>
        <p:nvCxnSpPr>
          <p:cNvPr id="70" name="Straight Arrow Connector 69"/>
          <p:cNvCxnSpPr/>
          <p:nvPr/>
        </p:nvCxnSpPr>
        <p:spPr>
          <a:xfrm>
            <a:off x="2717321" y="2701308"/>
            <a:ext cx="561429" cy="152077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528699" y="1500008"/>
            <a:ext cx="1121717" cy="276999"/>
          </a:xfrm>
          <a:prstGeom prst="rect">
            <a:avLst/>
          </a:prstGeom>
          <a:noFill/>
        </p:spPr>
        <p:txBody>
          <a:bodyPr wrap="none" rtlCol="0">
            <a:spAutoFit/>
          </a:bodyPr>
          <a:lstStyle/>
          <a:p>
            <a:r>
              <a:rPr lang="en-CA" sz="1200" b="1" dirty="0">
                <a:solidFill>
                  <a:schemeClr val="accent2">
                    <a:lumMod val="75000"/>
                  </a:schemeClr>
                </a:solidFill>
              </a:rPr>
              <a:t>7 Publications</a:t>
            </a:r>
          </a:p>
        </p:txBody>
      </p:sp>
    </p:spTree>
    <p:extLst>
      <p:ext uri="{BB962C8B-B14F-4D97-AF65-F5344CB8AC3E}">
        <p14:creationId xmlns:p14="http://schemas.microsoft.com/office/powerpoint/2010/main" val="221161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Rectangle 186"/>
          <p:cNvSpPr/>
          <p:nvPr/>
        </p:nvSpPr>
        <p:spPr>
          <a:xfrm>
            <a:off x="8992014" y="1464900"/>
            <a:ext cx="2514191" cy="138643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6" name="Rectangle 145"/>
          <p:cNvSpPr/>
          <p:nvPr/>
        </p:nvSpPr>
        <p:spPr>
          <a:xfrm>
            <a:off x="6605953" y="4632204"/>
            <a:ext cx="1984052" cy="124091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2" name="Rectangle 141"/>
          <p:cNvSpPr/>
          <p:nvPr/>
        </p:nvSpPr>
        <p:spPr>
          <a:xfrm>
            <a:off x="760566" y="1555606"/>
            <a:ext cx="1115635" cy="18402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1" name="Rectangle 140"/>
          <p:cNvSpPr/>
          <p:nvPr/>
        </p:nvSpPr>
        <p:spPr>
          <a:xfrm>
            <a:off x="2136698" y="1848475"/>
            <a:ext cx="5085795" cy="268705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2069614" y="4726751"/>
            <a:ext cx="2989731" cy="81139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 name="Straight Connector 2"/>
          <p:cNvCxnSpPr/>
          <p:nvPr/>
        </p:nvCxnSpPr>
        <p:spPr>
          <a:xfrm>
            <a:off x="1923391" y="1077556"/>
            <a:ext cx="18903" cy="5390108"/>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951198" y="1077556"/>
            <a:ext cx="652743" cy="369332"/>
          </a:xfrm>
          <a:prstGeom prst="rect">
            <a:avLst/>
          </a:prstGeom>
          <a:noFill/>
        </p:spPr>
        <p:txBody>
          <a:bodyPr wrap="none" rtlCol="0">
            <a:spAutoFit/>
          </a:bodyPr>
          <a:lstStyle/>
          <a:p>
            <a:r>
              <a:rPr lang="en-CA" dirty="0">
                <a:solidFill>
                  <a:schemeClr val="accent5"/>
                </a:solidFill>
              </a:rPr>
              <a:t>2022</a:t>
            </a:r>
          </a:p>
        </p:txBody>
      </p:sp>
      <p:sp>
        <p:nvSpPr>
          <p:cNvPr id="6" name="TextBox 5"/>
          <p:cNvSpPr txBox="1"/>
          <p:nvPr/>
        </p:nvSpPr>
        <p:spPr>
          <a:xfrm>
            <a:off x="264240" y="1046778"/>
            <a:ext cx="652743" cy="369332"/>
          </a:xfrm>
          <a:prstGeom prst="rect">
            <a:avLst/>
          </a:prstGeom>
          <a:noFill/>
        </p:spPr>
        <p:txBody>
          <a:bodyPr wrap="none" rtlCol="0">
            <a:spAutoFit/>
          </a:bodyPr>
          <a:lstStyle/>
          <a:p>
            <a:r>
              <a:rPr lang="en-CA" dirty="0">
                <a:solidFill>
                  <a:schemeClr val="accent5"/>
                </a:solidFill>
              </a:rPr>
              <a:t>2021</a:t>
            </a:r>
          </a:p>
        </p:txBody>
      </p:sp>
      <p:sp>
        <p:nvSpPr>
          <p:cNvPr id="7" name="TextBox 6"/>
          <p:cNvSpPr txBox="1"/>
          <p:nvPr/>
        </p:nvSpPr>
        <p:spPr>
          <a:xfrm>
            <a:off x="11202544" y="1046778"/>
            <a:ext cx="652743" cy="369332"/>
          </a:xfrm>
          <a:prstGeom prst="rect">
            <a:avLst/>
          </a:prstGeom>
          <a:noFill/>
        </p:spPr>
        <p:txBody>
          <a:bodyPr wrap="none" rtlCol="0">
            <a:spAutoFit/>
          </a:bodyPr>
          <a:lstStyle/>
          <a:p>
            <a:r>
              <a:rPr lang="en-CA" dirty="0">
                <a:solidFill>
                  <a:schemeClr val="accent5"/>
                </a:solidFill>
              </a:rPr>
              <a:t>2025</a:t>
            </a:r>
          </a:p>
        </p:txBody>
      </p:sp>
      <p:sp>
        <p:nvSpPr>
          <p:cNvPr id="49" name="Rectangle 48"/>
          <p:cNvSpPr/>
          <p:nvPr/>
        </p:nvSpPr>
        <p:spPr>
          <a:xfrm>
            <a:off x="0" y="0"/>
            <a:ext cx="12192000" cy="9116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chemeClr val="accent5"/>
                </a:solidFill>
              </a:rPr>
              <a:t>Notional Timelines for a Four-Year Grant</a:t>
            </a:r>
          </a:p>
        </p:txBody>
      </p:sp>
      <p:cxnSp>
        <p:nvCxnSpPr>
          <p:cNvPr id="79" name="Straight Connector 78"/>
          <p:cNvCxnSpPr/>
          <p:nvPr/>
        </p:nvCxnSpPr>
        <p:spPr>
          <a:xfrm>
            <a:off x="4555504" y="1102922"/>
            <a:ext cx="55543" cy="5472265"/>
          </a:xfrm>
          <a:prstGeom prst="line">
            <a:avLst/>
          </a:prstGeom>
          <a:ln w="6350">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534417" y="1102922"/>
            <a:ext cx="58716" cy="5360726"/>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590005" y="1097604"/>
            <a:ext cx="652743" cy="369332"/>
          </a:xfrm>
          <a:prstGeom prst="rect">
            <a:avLst/>
          </a:prstGeom>
          <a:noFill/>
        </p:spPr>
        <p:txBody>
          <a:bodyPr wrap="none" rtlCol="0">
            <a:spAutoFit/>
          </a:bodyPr>
          <a:lstStyle/>
          <a:p>
            <a:r>
              <a:rPr lang="en-CA" dirty="0">
                <a:solidFill>
                  <a:schemeClr val="accent5"/>
                </a:solidFill>
              </a:rPr>
              <a:t>2024</a:t>
            </a:r>
          </a:p>
        </p:txBody>
      </p:sp>
      <p:sp>
        <p:nvSpPr>
          <p:cNvPr id="73" name="TextBox 72"/>
          <p:cNvSpPr txBox="1"/>
          <p:nvPr/>
        </p:nvSpPr>
        <p:spPr>
          <a:xfrm>
            <a:off x="5782730" y="1102922"/>
            <a:ext cx="652743" cy="369332"/>
          </a:xfrm>
          <a:prstGeom prst="rect">
            <a:avLst/>
          </a:prstGeom>
          <a:noFill/>
        </p:spPr>
        <p:txBody>
          <a:bodyPr wrap="none" rtlCol="0">
            <a:spAutoFit/>
          </a:bodyPr>
          <a:lstStyle/>
          <a:p>
            <a:r>
              <a:rPr lang="en-CA" dirty="0">
                <a:solidFill>
                  <a:schemeClr val="accent5"/>
                </a:solidFill>
              </a:rPr>
              <a:t>2023</a:t>
            </a:r>
          </a:p>
        </p:txBody>
      </p:sp>
      <p:cxnSp>
        <p:nvCxnSpPr>
          <p:cNvPr id="74" name="Straight Connector 73"/>
          <p:cNvCxnSpPr/>
          <p:nvPr/>
        </p:nvCxnSpPr>
        <p:spPr>
          <a:xfrm>
            <a:off x="10206343" y="1183316"/>
            <a:ext cx="55543" cy="5339727"/>
          </a:xfrm>
          <a:prstGeom prst="line">
            <a:avLst/>
          </a:prstGeom>
          <a:ln w="6350">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90611" y="1551191"/>
            <a:ext cx="20548" cy="3175560"/>
          </a:xfrm>
          <a:prstGeom prst="line">
            <a:avLst/>
          </a:prstGeom>
          <a:ln>
            <a:solidFill>
              <a:schemeClr val="accent5">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257618" y="1535143"/>
            <a:ext cx="44959" cy="4821281"/>
          </a:xfrm>
          <a:prstGeom prst="line">
            <a:avLst/>
          </a:prstGeom>
          <a:ln>
            <a:solidFill>
              <a:schemeClr val="accent5">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093061" y="1567223"/>
            <a:ext cx="44959" cy="4821281"/>
          </a:xfrm>
          <a:prstGeom prst="line">
            <a:avLst/>
          </a:prstGeom>
          <a:ln>
            <a:solidFill>
              <a:schemeClr val="accent5">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908455" y="1543159"/>
            <a:ext cx="44959" cy="4821281"/>
          </a:xfrm>
          <a:prstGeom prst="line">
            <a:avLst/>
          </a:prstGeom>
          <a:ln>
            <a:solidFill>
              <a:schemeClr val="accent5">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1551394" y="1515079"/>
            <a:ext cx="44959" cy="4821281"/>
          </a:xfrm>
          <a:prstGeom prst="line">
            <a:avLst/>
          </a:prstGeom>
          <a:ln>
            <a:solidFill>
              <a:schemeClr val="accent5">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2313267" y="2438870"/>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3" name="Oval 102"/>
          <p:cNvSpPr/>
          <p:nvPr/>
        </p:nvSpPr>
        <p:spPr>
          <a:xfrm>
            <a:off x="2488932" y="2437568"/>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4" name="Oval 103"/>
          <p:cNvSpPr/>
          <p:nvPr/>
        </p:nvSpPr>
        <p:spPr>
          <a:xfrm>
            <a:off x="2335334" y="2596712"/>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5" name="Oval 104"/>
          <p:cNvSpPr/>
          <p:nvPr/>
        </p:nvSpPr>
        <p:spPr>
          <a:xfrm>
            <a:off x="2510181" y="2595410"/>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6" name="Oval 105"/>
          <p:cNvSpPr/>
          <p:nvPr/>
        </p:nvSpPr>
        <p:spPr>
          <a:xfrm>
            <a:off x="2786853" y="3083943"/>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a:p>
        </p:txBody>
      </p:sp>
      <p:sp>
        <p:nvSpPr>
          <p:cNvPr id="107" name="Oval 106"/>
          <p:cNvSpPr/>
          <p:nvPr/>
        </p:nvSpPr>
        <p:spPr>
          <a:xfrm>
            <a:off x="3356011" y="3662086"/>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8" name="Oval 107"/>
          <p:cNvSpPr/>
          <p:nvPr/>
        </p:nvSpPr>
        <p:spPr>
          <a:xfrm>
            <a:off x="3531676" y="3660784"/>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9" name="Oval 108"/>
          <p:cNvSpPr/>
          <p:nvPr/>
        </p:nvSpPr>
        <p:spPr>
          <a:xfrm>
            <a:off x="3378078" y="3819928"/>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0" name="Oval 109"/>
          <p:cNvSpPr/>
          <p:nvPr/>
        </p:nvSpPr>
        <p:spPr>
          <a:xfrm>
            <a:off x="3552925" y="3818626"/>
            <a:ext cx="129135" cy="12385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1" name="Oval 110"/>
          <p:cNvSpPr/>
          <p:nvPr/>
        </p:nvSpPr>
        <p:spPr>
          <a:xfrm>
            <a:off x="1055741" y="2461625"/>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2" name="Oval 111"/>
          <p:cNvSpPr/>
          <p:nvPr/>
        </p:nvSpPr>
        <p:spPr>
          <a:xfrm>
            <a:off x="2783708" y="2473369"/>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a:p>
        </p:txBody>
      </p:sp>
      <p:sp>
        <p:nvSpPr>
          <p:cNvPr id="113" name="Oval 112"/>
          <p:cNvSpPr/>
          <p:nvPr/>
        </p:nvSpPr>
        <p:spPr>
          <a:xfrm>
            <a:off x="1392057" y="2862390"/>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4" name="Rectangle 113"/>
          <p:cNvSpPr/>
          <p:nvPr/>
        </p:nvSpPr>
        <p:spPr>
          <a:xfrm>
            <a:off x="3443097" y="2401602"/>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a:p>
        </p:txBody>
      </p:sp>
      <p:sp>
        <p:nvSpPr>
          <p:cNvPr id="115" name="Rectangle 114"/>
          <p:cNvSpPr/>
          <p:nvPr/>
        </p:nvSpPr>
        <p:spPr>
          <a:xfrm>
            <a:off x="3457533" y="2785591"/>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a:p>
        </p:txBody>
      </p:sp>
      <p:sp>
        <p:nvSpPr>
          <p:cNvPr id="116" name="Oval 115"/>
          <p:cNvSpPr/>
          <p:nvPr/>
        </p:nvSpPr>
        <p:spPr>
          <a:xfrm>
            <a:off x="3877713" y="4319181"/>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 name="Oval 116"/>
          <p:cNvSpPr/>
          <p:nvPr/>
        </p:nvSpPr>
        <p:spPr>
          <a:xfrm>
            <a:off x="3874568" y="3708607"/>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8" name="Rectangle 117"/>
          <p:cNvSpPr/>
          <p:nvPr/>
        </p:nvSpPr>
        <p:spPr>
          <a:xfrm>
            <a:off x="4328953" y="3816268"/>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9" name="Rectangle 118"/>
          <p:cNvSpPr/>
          <p:nvPr/>
        </p:nvSpPr>
        <p:spPr>
          <a:xfrm>
            <a:off x="4390717" y="4103812"/>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 name="TextBox 119"/>
          <p:cNvSpPr txBox="1"/>
          <p:nvPr/>
        </p:nvSpPr>
        <p:spPr>
          <a:xfrm>
            <a:off x="596671" y="1627700"/>
            <a:ext cx="1457428" cy="769441"/>
          </a:xfrm>
          <a:prstGeom prst="rect">
            <a:avLst/>
          </a:prstGeom>
          <a:noFill/>
        </p:spPr>
        <p:txBody>
          <a:bodyPr wrap="square" rtlCol="0">
            <a:spAutoFit/>
          </a:bodyPr>
          <a:lstStyle/>
          <a:p>
            <a:pPr algn="ctr"/>
            <a:r>
              <a:rPr lang="en-CA" sz="1100" b="1" i="1" dirty="0">
                <a:solidFill>
                  <a:schemeClr val="accent5">
                    <a:lumMod val="75000"/>
                  </a:schemeClr>
                </a:solidFill>
              </a:rPr>
              <a:t>1. Review of</a:t>
            </a:r>
          </a:p>
          <a:p>
            <a:pPr algn="ctr"/>
            <a:r>
              <a:rPr lang="en-CA" sz="1100" b="1" i="1" dirty="0">
                <a:solidFill>
                  <a:schemeClr val="accent5">
                    <a:lumMod val="75000"/>
                  </a:schemeClr>
                </a:solidFill>
              </a:rPr>
              <a:t>climate action governance frameworks</a:t>
            </a:r>
          </a:p>
        </p:txBody>
      </p:sp>
      <p:sp>
        <p:nvSpPr>
          <p:cNvPr id="121" name="TextBox 120"/>
          <p:cNvSpPr txBox="1"/>
          <p:nvPr/>
        </p:nvSpPr>
        <p:spPr>
          <a:xfrm>
            <a:off x="2065700" y="1952183"/>
            <a:ext cx="2603325" cy="261610"/>
          </a:xfrm>
          <a:prstGeom prst="rect">
            <a:avLst/>
          </a:prstGeom>
          <a:noFill/>
        </p:spPr>
        <p:txBody>
          <a:bodyPr wrap="square" rtlCol="0">
            <a:spAutoFit/>
          </a:bodyPr>
          <a:lstStyle/>
          <a:p>
            <a:pPr algn="ctr"/>
            <a:r>
              <a:rPr lang="en-CA" sz="1100" b="1" i="1" dirty="0">
                <a:solidFill>
                  <a:schemeClr val="accent5">
                    <a:lumMod val="75000"/>
                  </a:schemeClr>
                </a:solidFill>
              </a:rPr>
              <a:t>2. Cases based on Literature Reviews</a:t>
            </a:r>
          </a:p>
        </p:txBody>
      </p:sp>
      <p:sp>
        <p:nvSpPr>
          <p:cNvPr id="122" name="Oval 121"/>
          <p:cNvSpPr/>
          <p:nvPr/>
        </p:nvSpPr>
        <p:spPr>
          <a:xfrm>
            <a:off x="3437017" y="5172584"/>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3" name="TextBox 122"/>
          <p:cNvSpPr txBox="1"/>
          <p:nvPr/>
        </p:nvSpPr>
        <p:spPr>
          <a:xfrm>
            <a:off x="1996331" y="4784032"/>
            <a:ext cx="1361172" cy="430887"/>
          </a:xfrm>
          <a:prstGeom prst="rect">
            <a:avLst/>
          </a:prstGeom>
          <a:noFill/>
        </p:spPr>
        <p:txBody>
          <a:bodyPr wrap="square" rtlCol="0">
            <a:spAutoFit/>
          </a:bodyPr>
          <a:lstStyle/>
          <a:p>
            <a:pPr algn="ctr"/>
            <a:r>
              <a:rPr lang="en-CA" sz="1100" b="1" i="1" dirty="0">
                <a:solidFill>
                  <a:schemeClr val="accent5">
                    <a:lumMod val="75000"/>
                  </a:schemeClr>
                </a:solidFill>
              </a:rPr>
              <a:t>3. Assess Canada’s current strategies</a:t>
            </a:r>
          </a:p>
        </p:txBody>
      </p:sp>
      <p:sp>
        <p:nvSpPr>
          <p:cNvPr id="124" name="Rectangle 123"/>
          <p:cNvSpPr/>
          <p:nvPr/>
        </p:nvSpPr>
        <p:spPr>
          <a:xfrm>
            <a:off x="4735619" y="5146559"/>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5" name="Oval 124"/>
          <p:cNvSpPr/>
          <p:nvPr/>
        </p:nvSpPr>
        <p:spPr>
          <a:xfrm>
            <a:off x="4138401" y="5157391"/>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6" name="Oval 125"/>
          <p:cNvSpPr/>
          <p:nvPr/>
        </p:nvSpPr>
        <p:spPr>
          <a:xfrm>
            <a:off x="5674104" y="2660561"/>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7" name="Oval 126"/>
          <p:cNvSpPr/>
          <p:nvPr/>
        </p:nvSpPr>
        <p:spPr>
          <a:xfrm>
            <a:off x="5389940" y="3395902"/>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8" name="Rectangle 127"/>
          <p:cNvSpPr/>
          <p:nvPr/>
        </p:nvSpPr>
        <p:spPr>
          <a:xfrm>
            <a:off x="6499857" y="2797606"/>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9" name="Rectangle 128"/>
          <p:cNvSpPr/>
          <p:nvPr/>
        </p:nvSpPr>
        <p:spPr>
          <a:xfrm>
            <a:off x="6671111" y="2645203"/>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0" name="Rectangle 129"/>
          <p:cNvSpPr/>
          <p:nvPr/>
        </p:nvSpPr>
        <p:spPr>
          <a:xfrm>
            <a:off x="6580065" y="3082353"/>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 name="Rectangle 130"/>
          <p:cNvSpPr/>
          <p:nvPr/>
        </p:nvSpPr>
        <p:spPr>
          <a:xfrm>
            <a:off x="6732875" y="2932747"/>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5" name="TextBox 134"/>
          <p:cNvSpPr txBox="1"/>
          <p:nvPr/>
        </p:nvSpPr>
        <p:spPr>
          <a:xfrm>
            <a:off x="3764854" y="2460980"/>
            <a:ext cx="905159" cy="400110"/>
          </a:xfrm>
          <a:prstGeom prst="rect">
            <a:avLst/>
          </a:prstGeom>
          <a:noFill/>
        </p:spPr>
        <p:txBody>
          <a:bodyPr wrap="square" rtlCol="0">
            <a:spAutoFit/>
          </a:bodyPr>
          <a:lstStyle/>
          <a:p>
            <a:r>
              <a:rPr lang="en-CA" sz="1000" dirty="0">
                <a:solidFill>
                  <a:schemeClr val="accent6">
                    <a:lumMod val="75000"/>
                  </a:schemeClr>
                </a:solidFill>
              </a:rPr>
              <a:t>Interviews &amp; focus groups</a:t>
            </a:r>
          </a:p>
        </p:txBody>
      </p:sp>
      <p:sp>
        <p:nvSpPr>
          <p:cNvPr id="138" name="Oval 137"/>
          <p:cNvSpPr/>
          <p:nvPr/>
        </p:nvSpPr>
        <p:spPr>
          <a:xfrm>
            <a:off x="5744146" y="3118849"/>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0" name="TextBox 139"/>
          <p:cNvSpPr txBox="1"/>
          <p:nvPr/>
        </p:nvSpPr>
        <p:spPr>
          <a:xfrm>
            <a:off x="4627122" y="3792474"/>
            <a:ext cx="905159" cy="400110"/>
          </a:xfrm>
          <a:prstGeom prst="rect">
            <a:avLst/>
          </a:prstGeom>
          <a:noFill/>
        </p:spPr>
        <p:txBody>
          <a:bodyPr wrap="square" rtlCol="0">
            <a:spAutoFit/>
          </a:bodyPr>
          <a:lstStyle/>
          <a:p>
            <a:r>
              <a:rPr lang="en-CA" sz="1000" dirty="0">
                <a:solidFill>
                  <a:schemeClr val="accent6">
                    <a:lumMod val="75000"/>
                  </a:schemeClr>
                </a:solidFill>
              </a:rPr>
              <a:t>Interviews &amp; focus groups</a:t>
            </a:r>
          </a:p>
        </p:txBody>
      </p:sp>
      <p:sp>
        <p:nvSpPr>
          <p:cNvPr id="143" name="TextBox 142"/>
          <p:cNvSpPr txBox="1"/>
          <p:nvPr/>
        </p:nvSpPr>
        <p:spPr>
          <a:xfrm>
            <a:off x="6703740" y="4776958"/>
            <a:ext cx="1629081" cy="600164"/>
          </a:xfrm>
          <a:prstGeom prst="rect">
            <a:avLst/>
          </a:prstGeom>
          <a:noFill/>
        </p:spPr>
        <p:txBody>
          <a:bodyPr wrap="square" rtlCol="0">
            <a:spAutoFit/>
          </a:bodyPr>
          <a:lstStyle/>
          <a:p>
            <a:pPr algn="ctr"/>
            <a:r>
              <a:rPr lang="en-CA" sz="1100" b="1" i="1" dirty="0">
                <a:solidFill>
                  <a:schemeClr val="accent5">
                    <a:lumMod val="75000"/>
                  </a:schemeClr>
                </a:solidFill>
              </a:rPr>
              <a:t>4. Determine needed governance and institutional capacities</a:t>
            </a:r>
          </a:p>
        </p:txBody>
      </p:sp>
      <p:sp>
        <p:nvSpPr>
          <p:cNvPr id="144" name="Oval 143"/>
          <p:cNvSpPr/>
          <p:nvPr/>
        </p:nvSpPr>
        <p:spPr>
          <a:xfrm>
            <a:off x="7704075" y="5469760"/>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5" name="Oval 144"/>
          <p:cNvSpPr/>
          <p:nvPr/>
        </p:nvSpPr>
        <p:spPr>
          <a:xfrm>
            <a:off x="6877065" y="5456545"/>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7" name="Rectangle 146"/>
          <p:cNvSpPr/>
          <p:nvPr/>
        </p:nvSpPr>
        <p:spPr>
          <a:xfrm>
            <a:off x="3881378" y="5158585"/>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8" name="Rectangle 147"/>
          <p:cNvSpPr/>
          <p:nvPr/>
        </p:nvSpPr>
        <p:spPr>
          <a:xfrm>
            <a:off x="7344876" y="5448547"/>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9" name="Rectangle 148"/>
          <p:cNvSpPr/>
          <p:nvPr/>
        </p:nvSpPr>
        <p:spPr>
          <a:xfrm>
            <a:off x="8268910" y="5443338"/>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0" name="TextBox 149"/>
          <p:cNvSpPr txBox="1"/>
          <p:nvPr/>
        </p:nvSpPr>
        <p:spPr>
          <a:xfrm>
            <a:off x="7474175" y="2957032"/>
            <a:ext cx="1557686" cy="600164"/>
          </a:xfrm>
          <a:prstGeom prst="rect">
            <a:avLst/>
          </a:prstGeom>
          <a:noFill/>
        </p:spPr>
        <p:txBody>
          <a:bodyPr wrap="square" rtlCol="0">
            <a:spAutoFit/>
          </a:bodyPr>
          <a:lstStyle/>
          <a:p>
            <a:pPr algn="ctr"/>
            <a:r>
              <a:rPr lang="en-CA" sz="1100" b="1" i="1" dirty="0">
                <a:solidFill>
                  <a:schemeClr val="accent5">
                    <a:lumMod val="75000"/>
                  </a:schemeClr>
                </a:solidFill>
              </a:rPr>
              <a:t>5. Develop integrated governance &amp; public administration mix</a:t>
            </a:r>
          </a:p>
        </p:txBody>
      </p:sp>
      <p:sp>
        <p:nvSpPr>
          <p:cNvPr id="151" name="TextBox 150"/>
          <p:cNvSpPr txBox="1"/>
          <p:nvPr/>
        </p:nvSpPr>
        <p:spPr>
          <a:xfrm>
            <a:off x="8945855" y="1601504"/>
            <a:ext cx="1771848" cy="600164"/>
          </a:xfrm>
          <a:prstGeom prst="rect">
            <a:avLst/>
          </a:prstGeom>
          <a:noFill/>
        </p:spPr>
        <p:txBody>
          <a:bodyPr wrap="square" rtlCol="0">
            <a:spAutoFit/>
          </a:bodyPr>
          <a:lstStyle/>
          <a:p>
            <a:pPr algn="ctr"/>
            <a:r>
              <a:rPr lang="en-CA" sz="1100" b="1" i="1" dirty="0">
                <a:solidFill>
                  <a:schemeClr val="accent5">
                    <a:lumMod val="75000"/>
                  </a:schemeClr>
                </a:solidFill>
              </a:rPr>
              <a:t>6. Develop framework for monitoring progress on climate action goals</a:t>
            </a:r>
          </a:p>
        </p:txBody>
      </p:sp>
      <p:sp>
        <p:nvSpPr>
          <p:cNvPr id="153" name="Oval 152"/>
          <p:cNvSpPr/>
          <p:nvPr/>
        </p:nvSpPr>
        <p:spPr>
          <a:xfrm>
            <a:off x="8781228" y="3746238"/>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4" name="Oval 153"/>
          <p:cNvSpPr/>
          <p:nvPr/>
        </p:nvSpPr>
        <p:spPr>
          <a:xfrm>
            <a:off x="8238943" y="3747037"/>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5" name="Oval 154"/>
          <p:cNvSpPr/>
          <p:nvPr/>
        </p:nvSpPr>
        <p:spPr>
          <a:xfrm>
            <a:off x="7649193" y="3726356"/>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6" name="Oval 155"/>
          <p:cNvSpPr/>
          <p:nvPr/>
        </p:nvSpPr>
        <p:spPr>
          <a:xfrm>
            <a:off x="9327844" y="3193957"/>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7" name="Oval 156"/>
          <p:cNvSpPr/>
          <p:nvPr/>
        </p:nvSpPr>
        <p:spPr>
          <a:xfrm>
            <a:off x="9809071" y="4030977"/>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8" name="Oval 157"/>
          <p:cNvSpPr/>
          <p:nvPr/>
        </p:nvSpPr>
        <p:spPr>
          <a:xfrm>
            <a:off x="9654024" y="3754539"/>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9" name="Oval 158"/>
          <p:cNvSpPr/>
          <p:nvPr/>
        </p:nvSpPr>
        <p:spPr>
          <a:xfrm>
            <a:off x="9454658" y="3471030"/>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4" name="Oval 163"/>
          <p:cNvSpPr/>
          <p:nvPr/>
        </p:nvSpPr>
        <p:spPr>
          <a:xfrm>
            <a:off x="9875274" y="2260938"/>
            <a:ext cx="312818" cy="2045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5" name="Oval 164"/>
          <p:cNvSpPr/>
          <p:nvPr/>
        </p:nvSpPr>
        <p:spPr>
          <a:xfrm>
            <a:off x="9150839" y="2260938"/>
            <a:ext cx="312818" cy="20453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6" name="Rectangle 165"/>
          <p:cNvSpPr/>
          <p:nvPr/>
        </p:nvSpPr>
        <p:spPr>
          <a:xfrm>
            <a:off x="9206762" y="3721182"/>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8" name="Rectangle 167"/>
          <p:cNvSpPr/>
          <p:nvPr/>
        </p:nvSpPr>
        <p:spPr>
          <a:xfrm>
            <a:off x="10483549" y="2244763"/>
            <a:ext cx="120316" cy="2406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4" name="Straight Arrow Connector 23"/>
          <p:cNvCxnSpPr/>
          <p:nvPr/>
        </p:nvCxnSpPr>
        <p:spPr>
          <a:xfrm>
            <a:off x="1704875" y="2069432"/>
            <a:ext cx="608392" cy="22860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185611" y="5146559"/>
            <a:ext cx="1249862" cy="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732875" y="3550361"/>
            <a:ext cx="353725" cy="85281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0" name="Rectangle 169"/>
          <p:cNvSpPr/>
          <p:nvPr/>
        </p:nvSpPr>
        <p:spPr>
          <a:xfrm>
            <a:off x="8032280" y="3714784"/>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1" name="Rectangle 170"/>
          <p:cNvSpPr/>
          <p:nvPr/>
        </p:nvSpPr>
        <p:spPr>
          <a:xfrm>
            <a:off x="8605790" y="3710772"/>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4" name="Picture 43"/>
          <p:cNvPicPr>
            <a:picLocks noChangeAspect="1"/>
          </p:cNvPicPr>
          <p:nvPr/>
        </p:nvPicPr>
        <p:blipFill>
          <a:blip r:embed="rId3"/>
          <a:stretch>
            <a:fillRect/>
          </a:stretch>
        </p:blipFill>
        <p:spPr>
          <a:xfrm>
            <a:off x="135346" y="4844000"/>
            <a:ext cx="1644868" cy="1830896"/>
          </a:xfrm>
          <a:prstGeom prst="rect">
            <a:avLst/>
          </a:prstGeom>
        </p:spPr>
      </p:pic>
      <p:cxnSp>
        <p:nvCxnSpPr>
          <p:cNvPr id="61" name="Straight Arrow Connector 60"/>
          <p:cNvCxnSpPr/>
          <p:nvPr/>
        </p:nvCxnSpPr>
        <p:spPr>
          <a:xfrm flipV="1">
            <a:off x="7815777" y="4223082"/>
            <a:ext cx="200153" cy="50366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10683396" y="1649898"/>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4" name="Oval 173"/>
          <p:cNvSpPr/>
          <p:nvPr/>
        </p:nvSpPr>
        <p:spPr>
          <a:xfrm>
            <a:off x="11164623" y="2486918"/>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5" name="Oval 174"/>
          <p:cNvSpPr/>
          <p:nvPr/>
        </p:nvSpPr>
        <p:spPr>
          <a:xfrm>
            <a:off x="11009576" y="2210480"/>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6" name="Oval 175"/>
          <p:cNvSpPr/>
          <p:nvPr/>
        </p:nvSpPr>
        <p:spPr>
          <a:xfrm>
            <a:off x="10810210" y="1926971"/>
            <a:ext cx="312818" cy="20453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7" name="Rectangle 176"/>
          <p:cNvSpPr/>
          <p:nvPr/>
        </p:nvSpPr>
        <p:spPr>
          <a:xfrm>
            <a:off x="9612432" y="2238906"/>
            <a:ext cx="120316" cy="240631"/>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8" name="Rectangle 177"/>
          <p:cNvSpPr/>
          <p:nvPr/>
        </p:nvSpPr>
        <p:spPr>
          <a:xfrm>
            <a:off x="10586585" y="4959281"/>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9" name="Rectangle 178"/>
          <p:cNvSpPr/>
          <p:nvPr/>
        </p:nvSpPr>
        <p:spPr>
          <a:xfrm>
            <a:off x="10769463" y="4943152"/>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0" name="Rectangle 179"/>
          <p:cNvSpPr/>
          <p:nvPr/>
        </p:nvSpPr>
        <p:spPr>
          <a:xfrm>
            <a:off x="10606629" y="5238266"/>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1" name="Rectangle 180"/>
          <p:cNvSpPr/>
          <p:nvPr/>
        </p:nvSpPr>
        <p:spPr>
          <a:xfrm>
            <a:off x="10784310" y="5238266"/>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2" name="Rectangle 181"/>
          <p:cNvSpPr/>
          <p:nvPr/>
        </p:nvSpPr>
        <p:spPr>
          <a:xfrm>
            <a:off x="10967588" y="4967299"/>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3" name="Rectangle 182"/>
          <p:cNvSpPr/>
          <p:nvPr/>
        </p:nvSpPr>
        <p:spPr>
          <a:xfrm>
            <a:off x="11150466" y="4951170"/>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4" name="Rectangle 183"/>
          <p:cNvSpPr/>
          <p:nvPr/>
        </p:nvSpPr>
        <p:spPr>
          <a:xfrm>
            <a:off x="10987632" y="5246284"/>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5" name="Rectangle 184"/>
          <p:cNvSpPr/>
          <p:nvPr/>
        </p:nvSpPr>
        <p:spPr>
          <a:xfrm>
            <a:off x="11165313" y="5246284"/>
            <a:ext cx="120316" cy="240631"/>
          </a:xfrm>
          <a:prstGeom prst="rect">
            <a:avLst/>
          </a:prstGeom>
          <a:solidFill>
            <a:schemeClr val="accent2">
              <a:lumMod val="40000"/>
              <a:lumOff val="60000"/>
            </a:schemeClr>
          </a:solid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6" name="Rectangle 185"/>
          <p:cNvSpPr/>
          <p:nvPr/>
        </p:nvSpPr>
        <p:spPr>
          <a:xfrm>
            <a:off x="10487113" y="4833962"/>
            <a:ext cx="954920" cy="80588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4" name="Straight Arrow Connector 63"/>
          <p:cNvCxnSpPr/>
          <p:nvPr/>
        </p:nvCxnSpPr>
        <p:spPr>
          <a:xfrm flipV="1">
            <a:off x="8285550" y="2298032"/>
            <a:ext cx="495678" cy="499574"/>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10501387" y="5713028"/>
            <a:ext cx="901209" cy="430887"/>
          </a:xfrm>
          <a:prstGeom prst="rect">
            <a:avLst/>
          </a:prstGeom>
          <a:noFill/>
        </p:spPr>
        <p:txBody>
          <a:bodyPr wrap="none" rtlCol="0">
            <a:spAutoFit/>
          </a:bodyPr>
          <a:lstStyle/>
          <a:p>
            <a:r>
              <a:rPr lang="en-CA" sz="1100" dirty="0">
                <a:solidFill>
                  <a:schemeClr val="accent2">
                    <a:lumMod val="75000"/>
                  </a:schemeClr>
                </a:solidFill>
              </a:rPr>
              <a:t>Special issue</a:t>
            </a:r>
          </a:p>
          <a:p>
            <a:r>
              <a:rPr lang="en-CA" sz="1100" dirty="0">
                <a:solidFill>
                  <a:schemeClr val="accent2">
                    <a:lumMod val="75000"/>
                  </a:schemeClr>
                </a:solidFill>
              </a:rPr>
              <a:t>or collection</a:t>
            </a:r>
          </a:p>
        </p:txBody>
      </p:sp>
      <p:sp>
        <p:nvSpPr>
          <p:cNvPr id="2" name="Oval 1"/>
          <p:cNvSpPr/>
          <p:nvPr/>
        </p:nvSpPr>
        <p:spPr>
          <a:xfrm>
            <a:off x="367752" y="3726605"/>
            <a:ext cx="132575" cy="12319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109468" y="3651421"/>
            <a:ext cx="415498" cy="507831"/>
          </a:xfrm>
          <a:prstGeom prst="rect">
            <a:avLst/>
          </a:prstGeom>
          <a:noFill/>
        </p:spPr>
        <p:txBody>
          <a:bodyPr wrap="none" rtlCol="0">
            <a:spAutoFit/>
          </a:bodyPr>
          <a:lstStyle/>
          <a:p>
            <a:r>
              <a:rPr lang="en-CA" sz="900" dirty="0">
                <a:solidFill>
                  <a:srgbClr val="C00000"/>
                </a:solidFill>
              </a:rPr>
              <a:t>18</a:t>
            </a:r>
          </a:p>
          <a:p>
            <a:r>
              <a:rPr lang="en-CA" sz="900" dirty="0">
                <a:solidFill>
                  <a:srgbClr val="C00000"/>
                </a:solidFill>
              </a:rPr>
              <a:t>June</a:t>
            </a:r>
          </a:p>
          <a:p>
            <a:r>
              <a:rPr lang="en-CA" sz="900" dirty="0">
                <a:solidFill>
                  <a:srgbClr val="C00000"/>
                </a:solidFill>
              </a:rPr>
              <a:t>2021</a:t>
            </a:r>
          </a:p>
        </p:txBody>
      </p:sp>
      <p:cxnSp>
        <p:nvCxnSpPr>
          <p:cNvPr id="9" name="Straight Arrow Connector 8"/>
          <p:cNvCxnSpPr/>
          <p:nvPr/>
        </p:nvCxnSpPr>
        <p:spPr>
          <a:xfrm>
            <a:off x="1570008" y="3322984"/>
            <a:ext cx="566690" cy="130922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51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165"/>
            <a:ext cx="12192000" cy="858477"/>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Next Steps for Year 1 (2021-2022)</a:t>
            </a:r>
          </a:p>
        </p:txBody>
      </p:sp>
      <p:sp>
        <p:nvSpPr>
          <p:cNvPr id="2" name="Content Placeholder 1"/>
          <p:cNvSpPr>
            <a:spLocks noGrp="1"/>
          </p:cNvSpPr>
          <p:nvPr>
            <p:ph idx="1"/>
          </p:nvPr>
        </p:nvSpPr>
        <p:spPr>
          <a:xfrm>
            <a:off x="2812212" y="937562"/>
            <a:ext cx="7591244" cy="5834174"/>
          </a:xfrm>
        </p:spPr>
        <p:txBody>
          <a:bodyPr>
            <a:normAutofit/>
          </a:bodyPr>
          <a:lstStyle/>
          <a:p>
            <a:pPr>
              <a:spcBef>
                <a:spcPts val="600"/>
              </a:spcBef>
              <a:spcAft>
                <a:spcPts val="600"/>
              </a:spcAft>
            </a:pPr>
            <a:r>
              <a:rPr lang="en-CA" sz="2000" dirty="0">
                <a:solidFill>
                  <a:schemeClr val="accent5">
                    <a:lumMod val="75000"/>
                  </a:schemeClr>
                </a:solidFill>
              </a:rPr>
              <a:t>Confirm start-date: September 2021</a:t>
            </a:r>
          </a:p>
          <a:p>
            <a:pPr>
              <a:spcBef>
                <a:spcPts val="900"/>
              </a:spcBef>
              <a:spcAft>
                <a:spcPts val="600"/>
              </a:spcAft>
            </a:pPr>
            <a:r>
              <a:rPr lang="en-CA" sz="2000" dirty="0">
                <a:solidFill>
                  <a:schemeClr val="accent5">
                    <a:lumMod val="75000"/>
                  </a:schemeClr>
                </a:solidFill>
              </a:rPr>
              <a:t>Submit ethics application to Provincial Research Ethics Platform</a:t>
            </a:r>
          </a:p>
          <a:p>
            <a:pPr>
              <a:spcBef>
                <a:spcPts val="900"/>
              </a:spcBef>
              <a:spcAft>
                <a:spcPts val="600"/>
              </a:spcAft>
            </a:pPr>
            <a:r>
              <a:rPr lang="en-CA" sz="2000" dirty="0">
                <a:solidFill>
                  <a:schemeClr val="accent5">
                    <a:lumMod val="75000"/>
                  </a:schemeClr>
                </a:solidFill>
              </a:rPr>
              <a:t>Explore steps for sub-grant from RRU to UVic</a:t>
            </a:r>
          </a:p>
          <a:p>
            <a:pPr>
              <a:spcBef>
                <a:spcPts val="900"/>
              </a:spcBef>
            </a:pPr>
            <a:r>
              <a:rPr lang="en-CA" sz="2000" dirty="0">
                <a:solidFill>
                  <a:schemeClr val="accent5">
                    <a:lumMod val="75000"/>
                  </a:schemeClr>
                </a:solidFill>
              </a:rPr>
              <a:t>Proposed Year 1 priorities:</a:t>
            </a:r>
          </a:p>
          <a:p>
            <a:pPr lvl="1">
              <a:lnSpc>
                <a:spcPct val="100000"/>
              </a:lnSpc>
              <a:spcBef>
                <a:spcPts val="600"/>
              </a:spcBef>
              <a:spcAft>
                <a:spcPts val="600"/>
              </a:spcAft>
            </a:pPr>
            <a:r>
              <a:rPr lang="en-CA" sz="1600" dirty="0">
                <a:solidFill>
                  <a:schemeClr val="accent5">
                    <a:lumMod val="75000"/>
                  </a:schemeClr>
                </a:solidFill>
              </a:rPr>
              <a:t>Review of climate-action governance frameworks (Fall 2021)</a:t>
            </a:r>
          </a:p>
          <a:p>
            <a:pPr lvl="1">
              <a:lnSpc>
                <a:spcPct val="100000"/>
              </a:lnSpc>
              <a:spcBef>
                <a:spcPts val="600"/>
              </a:spcBef>
              <a:spcAft>
                <a:spcPts val="600"/>
              </a:spcAft>
            </a:pPr>
            <a:r>
              <a:rPr lang="en-CA" sz="1600" dirty="0">
                <a:solidFill>
                  <a:schemeClr val="accent5">
                    <a:lumMod val="75000"/>
                  </a:schemeClr>
                </a:solidFill>
              </a:rPr>
              <a:t>Identify/finalize case-study topics; ethics review (Fall 2021)</a:t>
            </a:r>
          </a:p>
          <a:p>
            <a:pPr lvl="1">
              <a:lnSpc>
                <a:spcPct val="100000"/>
              </a:lnSpc>
              <a:spcBef>
                <a:spcPts val="600"/>
              </a:spcBef>
              <a:spcAft>
                <a:spcPts val="600"/>
              </a:spcAft>
            </a:pPr>
            <a:r>
              <a:rPr lang="en-CA" sz="1600" dirty="0">
                <a:solidFill>
                  <a:schemeClr val="accent5">
                    <a:lumMod val="75000"/>
                  </a:schemeClr>
                </a:solidFill>
              </a:rPr>
              <a:t>Advertise for &amp; engage post-doctoral fellow or PhD project manager (Fall 2021)</a:t>
            </a:r>
          </a:p>
          <a:p>
            <a:pPr lvl="1">
              <a:lnSpc>
                <a:spcPct val="100000"/>
              </a:lnSpc>
              <a:spcBef>
                <a:spcPts val="600"/>
              </a:spcBef>
              <a:spcAft>
                <a:spcPts val="600"/>
              </a:spcAft>
            </a:pPr>
            <a:r>
              <a:rPr lang="en-CA" sz="1600" dirty="0">
                <a:solidFill>
                  <a:schemeClr val="accent5">
                    <a:lumMod val="75000"/>
                  </a:schemeClr>
                </a:solidFill>
              </a:rPr>
              <a:t>Recruit PhD/MPA students for case-study research (Fall 2021)</a:t>
            </a:r>
          </a:p>
          <a:p>
            <a:pPr lvl="1">
              <a:lnSpc>
                <a:spcPct val="100000"/>
              </a:lnSpc>
              <a:spcBef>
                <a:spcPts val="600"/>
              </a:spcBef>
              <a:spcAft>
                <a:spcPts val="600"/>
              </a:spcAft>
            </a:pPr>
            <a:r>
              <a:rPr lang="en-CA" sz="1600" dirty="0">
                <a:solidFill>
                  <a:schemeClr val="accent5">
                    <a:lumMod val="75000"/>
                  </a:schemeClr>
                </a:solidFill>
              </a:rPr>
              <a:t>Approve case-study lit. review &amp; interview protocol (Fall 2021)</a:t>
            </a:r>
          </a:p>
          <a:p>
            <a:pPr lvl="1">
              <a:lnSpc>
                <a:spcPct val="100000"/>
              </a:lnSpc>
              <a:spcBef>
                <a:spcPts val="600"/>
              </a:spcBef>
              <a:spcAft>
                <a:spcPts val="600"/>
              </a:spcAft>
            </a:pPr>
            <a:r>
              <a:rPr lang="en-CA" sz="1600" dirty="0">
                <a:solidFill>
                  <a:schemeClr val="accent5">
                    <a:lumMod val="75000"/>
                  </a:schemeClr>
                </a:solidFill>
              </a:rPr>
              <a:t>Carry out first round of </a:t>
            </a:r>
            <a:r>
              <a:rPr lang="en-CA" sz="1600" u="sng" dirty="0">
                <a:solidFill>
                  <a:schemeClr val="accent5">
                    <a:lumMod val="75000"/>
                  </a:schemeClr>
                </a:solidFill>
              </a:rPr>
              <a:t>four</a:t>
            </a:r>
            <a:r>
              <a:rPr lang="en-CA" sz="1600" dirty="0">
                <a:solidFill>
                  <a:schemeClr val="accent5">
                    <a:lumMod val="75000"/>
                  </a:schemeClr>
                </a:solidFill>
              </a:rPr>
              <a:t> case studies (Spring 2022)</a:t>
            </a:r>
          </a:p>
          <a:p>
            <a:pPr lvl="1">
              <a:lnSpc>
                <a:spcPct val="100000"/>
              </a:lnSpc>
              <a:spcBef>
                <a:spcPts val="600"/>
              </a:spcBef>
              <a:spcAft>
                <a:spcPts val="600"/>
              </a:spcAft>
            </a:pPr>
            <a:r>
              <a:rPr lang="en-CA" sz="1600" dirty="0">
                <a:solidFill>
                  <a:schemeClr val="accent5">
                    <a:lumMod val="75000"/>
                  </a:schemeClr>
                </a:solidFill>
              </a:rPr>
              <a:t>Prepare: Assessing Canada’s current climate strategies (Spring 2022)</a:t>
            </a:r>
          </a:p>
          <a:p>
            <a:pPr>
              <a:spcBef>
                <a:spcPts val="1200"/>
              </a:spcBef>
            </a:pPr>
            <a:r>
              <a:rPr lang="en-CA" sz="2000" dirty="0">
                <a:solidFill>
                  <a:schemeClr val="accent5">
                    <a:lumMod val="75000"/>
                  </a:schemeClr>
                </a:solidFill>
              </a:rPr>
              <a:t>Focus of June 25 meeting:</a:t>
            </a:r>
          </a:p>
          <a:p>
            <a:pPr lvl="1">
              <a:lnSpc>
                <a:spcPct val="100000"/>
              </a:lnSpc>
              <a:spcBef>
                <a:spcPts val="600"/>
              </a:spcBef>
            </a:pPr>
            <a:r>
              <a:rPr lang="en-CA" sz="1600" dirty="0">
                <a:solidFill>
                  <a:schemeClr val="accent5">
                    <a:lumMod val="75000"/>
                  </a:schemeClr>
                </a:solidFill>
              </a:rPr>
              <a:t>Finalize first-round case-study topics</a:t>
            </a:r>
          </a:p>
          <a:p>
            <a:pPr lvl="1">
              <a:lnSpc>
                <a:spcPct val="100000"/>
              </a:lnSpc>
              <a:spcBef>
                <a:spcPts val="600"/>
              </a:spcBef>
            </a:pPr>
            <a:r>
              <a:rPr lang="en-CA" sz="1600" dirty="0">
                <a:solidFill>
                  <a:schemeClr val="accent5">
                    <a:lumMod val="75000"/>
                  </a:schemeClr>
                </a:solidFill>
              </a:rPr>
              <a:t>Approve of general plan/deliverables/team meetings</a:t>
            </a:r>
          </a:p>
        </p:txBody>
      </p:sp>
      <p:cxnSp>
        <p:nvCxnSpPr>
          <p:cNvPr id="4" name="Straight Arrow Connector 3"/>
          <p:cNvCxnSpPr/>
          <p:nvPr/>
        </p:nvCxnSpPr>
        <p:spPr>
          <a:xfrm flipV="1">
            <a:off x="8695426" y="2432649"/>
            <a:ext cx="750499" cy="370936"/>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32189" y="2063317"/>
            <a:ext cx="2363637" cy="738664"/>
          </a:xfrm>
          <a:prstGeom prst="rect">
            <a:avLst/>
          </a:prstGeom>
          <a:noFill/>
        </p:spPr>
        <p:txBody>
          <a:bodyPr wrap="square" rtlCol="0">
            <a:spAutoFit/>
          </a:bodyPr>
          <a:lstStyle/>
          <a:p>
            <a:r>
              <a:rPr lang="en-CA" sz="1400" dirty="0">
                <a:solidFill>
                  <a:schemeClr val="accent2">
                    <a:lumMod val="75000"/>
                  </a:schemeClr>
                </a:solidFill>
              </a:rPr>
              <a:t>How often would you like to meet in Fall 2021? Should we schedule standing meetings?</a:t>
            </a:r>
          </a:p>
        </p:txBody>
      </p:sp>
    </p:spTree>
    <p:extLst>
      <p:ext uri="{BB962C8B-B14F-4D97-AF65-F5344CB8AC3E}">
        <p14:creationId xmlns:p14="http://schemas.microsoft.com/office/powerpoint/2010/main" val="266604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192000" cy="785003"/>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Roles and Responsibilities</a:t>
            </a:r>
          </a:p>
        </p:txBody>
      </p:sp>
      <p:sp>
        <p:nvSpPr>
          <p:cNvPr id="2" name="Content Placeholder 1"/>
          <p:cNvSpPr>
            <a:spLocks noGrp="1"/>
          </p:cNvSpPr>
          <p:nvPr>
            <p:ph idx="1"/>
          </p:nvPr>
        </p:nvSpPr>
        <p:spPr>
          <a:xfrm>
            <a:off x="2367912" y="844711"/>
            <a:ext cx="7456175" cy="6013289"/>
          </a:xfrm>
        </p:spPr>
        <p:txBody>
          <a:bodyPr>
            <a:normAutofit/>
          </a:bodyPr>
          <a:lstStyle/>
          <a:p>
            <a:pPr marL="361950" lvl="0" indent="-361950">
              <a:lnSpc>
                <a:spcPct val="100000"/>
              </a:lnSpc>
              <a:buFont typeface="+mj-lt"/>
              <a:buAutoNum type="arabicPeriod"/>
            </a:pPr>
            <a:r>
              <a:rPr lang="en-CA" sz="1800" dirty="0">
                <a:solidFill>
                  <a:schemeClr val="accent5">
                    <a:lumMod val="75000"/>
                  </a:schemeClr>
                </a:solidFill>
              </a:rPr>
              <a:t>Synthesize &amp; articulate governance frameworks for Canada</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RRU (Ann/Leslie) to review the literature &amp; prepare framework for consideration by team (Fall 2021)</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This ‘going in’ framework will frame case study protocol &amp; assessments of current strategies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RRU/UVic colleagues participate in successive team &amp; ‘external’ knowledge mobilization events</a:t>
            </a:r>
          </a:p>
          <a:p>
            <a:pPr marL="361950" lvl="0" indent="-361950">
              <a:lnSpc>
                <a:spcPct val="100000"/>
              </a:lnSpc>
              <a:spcBef>
                <a:spcPts val="1200"/>
              </a:spcBef>
              <a:buFont typeface="+mj-lt"/>
              <a:buAutoNum type="arabicPeriod"/>
            </a:pPr>
            <a:r>
              <a:rPr lang="en-CA" sz="1800" dirty="0">
                <a:solidFill>
                  <a:schemeClr val="accent5">
                    <a:lumMod val="75000"/>
                  </a:schemeClr>
                </a:solidFill>
              </a:rPr>
              <a:t>Develop/analyse case studies on responses to global crises </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UVic takes lead: EL to coordinate; faculty supervise graduate students; organize related events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RRU takes lead: ethical review submission to Provincial Research Ethics Platform (PREP)</a:t>
            </a:r>
          </a:p>
          <a:p>
            <a:pPr marL="361950" lvl="0" indent="-361950">
              <a:lnSpc>
                <a:spcPct val="100000"/>
              </a:lnSpc>
              <a:spcBef>
                <a:spcPts val="1200"/>
              </a:spcBef>
              <a:buFont typeface="+mj-lt"/>
              <a:buAutoNum type="arabicPeriod"/>
            </a:pPr>
            <a:r>
              <a:rPr lang="en-CA" sz="1800" dirty="0">
                <a:solidFill>
                  <a:schemeClr val="accent5">
                    <a:lumMod val="75000"/>
                  </a:schemeClr>
                </a:solidFill>
              </a:rPr>
              <a:t>Assess Canada’s climate actions &amp; sustainability strategies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RRU takes lead: AD works with post-doctoral student; organize related events</a:t>
            </a:r>
          </a:p>
          <a:p>
            <a:pPr marL="361950" lvl="0" indent="-361950">
              <a:lnSpc>
                <a:spcPct val="100000"/>
              </a:lnSpc>
              <a:spcBef>
                <a:spcPts val="1200"/>
              </a:spcBef>
              <a:buFont typeface="+mj-lt"/>
              <a:buAutoNum type="arabicPeriod"/>
            </a:pPr>
            <a:r>
              <a:rPr lang="en-CA" sz="1800" dirty="0">
                <a:solidFill>
                  <a:schemeClr val="accent5">
                    <a:lumMod val="75000"/>
                  </a:schemeClr>
                </a:solidFill>
              </a:rPr>
              <a:t>Determine needed governance &amp; institutional capacities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UVic takes lead but joint RRU/UVic dialogues w research team and with practitioners</a:t>
            </a:r>
          </a:p>
          <a:p>
            <a:pPr marL="361950" lvl="0" indent="-361950">
              <a:lnSpc>
                <a:spcPct val="100000"/>
              </a:lnSpc>
              <a:spcBef>
                <a:spcPts val="1200"/>
              </a:spcBef>
              <a:buFont typeface="+mj-lt"/>
              <a:buAutoNum type="arabicPeriod"/>
            </a:pPr>
            <a:r>
              <a:rPr lang="en-CA" sz="1800" dirty="0">
                <a:solidFill>
                  <a:schemeClr val="accent5">
                    <a:lumMod val="75000"/>
                  </a:schemeClr>
                </a:solidFill>
              </a:rPr>
              <a:t>Develop a framework for monitoring progress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UVic takes lead: EL works performance monitoring specialist; organize related events</a:t>
            </a:r>
          </a:p>
          <a:p>
            <a:pPr marL="361950" lvl="0" indent="-361950">
              <a:lnSpc>
                <a:spcPct val="100000"/>
              </a:lnSpc>
              <a:spcBef>
                <a:spcPts val="1200"/>
              </a:spcBef>
              <a:buFont typeface="+mj-lt"/>
              <a:buAutoNum type="arabicPeriod"/>
            </a:pPr>
            <a:r>
              <a:rPr lang="en-CA" sz="1800" dirty="0">
                <a:solidFill>
                  <a:schemeClr val="accent5">
                    <a:lumMod val="75000"/>
                  </a:schemeClr>
                </a:solidFill>
              </a:rPr>
              <a:t>Journal article publications &amp; possible OA collection</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UVic takes lead: EL/AD coordinate; but lead supervisors/researchers are lead authors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UVic takes lead on publishing a collection (either book proposal or special issue)</a:t>
            </a:r>
          </a:p>
          <a:p>
            <a:pPr marL="361950" lvl="0" indent="-361950">
              <a:lnSpc>
                <a:spcPct val="100000"/>
              </a:lnSpc>
              <a:buFont typeface="+mj-lt"/>
              <a:buAutoNum type="arabicPeriod"/>
            </a:pPr>
            <a:r>
              <a:rPr lang="en-CA" sz="1800" dirty="0">
                <a:solidFill>
                  <a:schemeClr val="accent5">
                    <a:lumMod val="75000"/>
                  </a:schemeClr>
                </a:solidFill>
              </a:rPr>
              <a:t>Knowledge mobilization and communications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RRU takes lead: AD works with post-doc to organize stakeholder events &amp; communications</a:t>
            </a:r>
          </a:p>
          <a:p>
            <a:pPr marL="896938" lvl="2" indent="-266700">
              <a:lnSpc>
                <a:spcPct val="100000"/>
              </a:lnSpc>
              <a:buFont typeface="Courier New" panose="02070309020205020404" pitchFamily="49" charset="0"/>
              <a:buChar char="o"/>
            </a:pPr>
            <a:r>
              <a:rPr lang="en-CA" sz="1200" dirty="0">
                <a:solidFill>
                  <a:schemeClr val="accent2">
                    <a:lumMod val="75000"/>
                  </a:schemeClr>
                </a:solidFill>
              </a:rPr>
              <a:t>Team members are encourage to blog and use social media as we proceed</a:t>
            </a:r>
          </a:p>
        </p:txBody>
      </p:sp>
      <p:sp>
        <p:nvSpPr>
          <p:cNvPr id="3" name="TextBox 2"/>
          <p:cNvSpPr txBox="1"/>
          <p:nvPr/>
        </p:nvSpPr>
        <p:spPr>
          <a:xfrm>
            <a:off x="86264" y="1647646"/>
            <a:ext cx="1966823" cy="1277273"/>
          </a:xfrm>
          <a:prstGeom prst="rect">
            <a:avLst/>
          </a:prstGeom>
          <a:noFill/>
        </p:spPr>
        <p:txBody>
          <a:bodyPr wrap="square" rtlCol="0">
            <a:spAutoFit/>
          </a:bodyPr>
          <a:lstStyle/>
          <a:p>
            <a:pPr algn="ctr"/>
            <a:r>
              <a:rPr lang="en-CA" sz="1100" i="1" dirty="0">
                <a:solidFill>
                  <a:schemeClr val="accent5">
                    <a:lumMod val="75000"/>
                  </a:schemeClr>
                </a:solidFill>
              </a:rPr>
              <a:t>“Lead” does not mean “own” because requisite expertise may variously rest in different institutions, and all products will come to the team, but involves taking responsibility for ensuring things are done.</a:t>
            </a:r>
          </a:p>
        </p:txBody>
      </p:sp>
    </p:spTree>
    <p:extLst>
      <p:ext uri="{BB962C8B-B14F-4D97-AF65-F5344CB8AC3E}">
        <p14:creationId xmlns:p14="http://schemas.microsoft.com/office/powerpoint/2010/main" val="209461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166"/>
            <a:ext cx="12192000" cy="1006488"/>
          </a:xfrm>
          <a:solidFill>
            <a:schemeClr val="accent6">
              <a:lumMod val="20000"/>
              <a:lumOff val="80000"/>
            </a:schemeClr>
          </a:solidFill>
        </p:spPr>
        <p:txBody>
          <a:bodyPr>
            <a:normAutofit/>
          </a:bodyPr>
          <a:lstStyle/>
          <a:p>
            <a:pPr algn="ctr"/>
            <a:r>
              <a:rPr lang="en-CA" sz="3600" dirty="0">
                <a:solidFill>
                  <a:schemeClr val="accent5">
                    <a:lumMod val="75000"/>
                  </a:schemeClr>
                </a:solidFill>
                <a:latin typeface="+mn-lt"/>
              </a:rPr>
              <a:t>Candidates for Cases</a:t>
            </a:r>
          </a:p>
        </p:txBody>
      </p:sp>
      <p:sp>
        <p:nvSpPr>
          <p:cNvPr id="2" name="Content Placeholder 1"/>
          <p:cNvSpPr>
            <a:spLocks noGrp="1"/>
          </p:cNvSpPr>
          <p:nvPr>
            <p:ph idx="1"/>
          </p:nvPr>
        </p:nvSpPr>
        <p:spPr>
          <a:xfrm>
            <a:off x="3900237" y="1223924"/>
            <a:ext cx="4559968" cy="5513760"/>
          </a:xfrm>
        </p:spPr>
        <p:txBody>
          <a:bodyPr>
            <a:noAutofit/>
          </a:bodyPr>
          <a:lstStyle/>
          <a:p>
            <a:pPr marL="0" indent="0" algn="ctr">
              <a:buNone/>
            </a:pPr>
            <a:r>
              <a:rPr lang="en-US" sz="2000" b="1" dirty="0">
                <a:solidFill>
                  <a:schemeClr val="accent5">
                    <a:lumMod val="75000"/>
                  </a:schemeClr>
                </a:solidFill>
              </a:rPr>
              <a:t>National and international scale</a:t>
            </a:r>
            <a:endParaRPr lang="en-CA" sz="2000" b="1" dirty="0">
              <a:solidFill>
                <a:schemeClr val="accent5">
                  <a:lumMod val="75000"/>
                </a:schemeClr>
              </a:solidFill>
            </a:endParaRPr>
          </a:p>
          <a:p>
            <a:pPr marL="0" indent="0" algn="ctr">
              <a:buNone/>
            </a:pPr>
            <a:r>
              <a:rPr lang="en-US" sz="1600" dirty="0">
                <a:solidFill>
                  <a:schemeClr val="accent2">
                    <a:lumMod val="75000"/>
                  </a:schemeClr>
                </a:solidFill>
              </a:rPr>
              <a:t>COVID-19</a:t>
            </a:r>
          </a:p>
          <a:p>
            <a:pPr marL="0" indent="0" algn="ctr">
              <a:buNone/>
            </a:pPr>
            <a:r>
              <a:rPr lang="en-US" sz="1600" dirty="0">
                <a:solidFill>
                  <a:schemeClr val="accent2">
                    <a:lumMod val="75000"/>
                  </a:schemeClr>
                </a:solidFill>
              </a:rPr>
              <a:t>911</a:t>
            </a:r>
          </a:p>
          <a:p>
            <a:pPr marL="0" indent="0" algn="ctr">
              <a:buNone/>
            </a:pPr>
            <a:r>
              <a:rPr lang="en-US" sz="1600" dirty="0">
                <a:solidFill>
                  <a:schemeClr val="accent2">
                    <a:lumMod val="75000"/>
                  </a:schemeClr>
                </a:solidFill>
              </a:rPr>
              <a:t> H1N1</a:t>
            </a:r>
            <a:endParaRPr lang="en-CA" sz="1600" dirty="0">
              <a:solidFill>
                <a:schemeClr val="accent2">
                  <a:lumMod val="75000"/>
                </a:schemeClr>
              </a:solidFill>
            </a:endParaRPr>
          </a:p>
          <a:p>
            <a:pPr algn="ctr"/>
            <a:endParaRPr lang="en-US" sz="2000" dirty="0"/>
          </a:p>
          <a:p>
            <a:pPr marL="0" indent="0" algn="ctr">
              <a:buNone/>
            </a:pPr>
            <a:r>
              <a:rPr lang="en-US" sz="2000" b="1" dirty="0">
                <a:solidFill>
                  <a:schemeClr val="accent5">
                    <a:lumMod val="75000"/>
                  </a:schemeClr>
                </a:solidFill>
              </a:rPr>
              <a:t>Non-governmental campaigns</a:t>
            </a:r>
            <a:endParaRPr lang="en-CA" sz="2000" b="1" dirty="0">
              <a:solidFill>
                <a:schemeClr val="accent5">
                  <a:lumMod val="75000"/>
                </a:schemeClr>
              </a:solidFill>
            </a:endParaRPr>
          </a:p>
          <a:p>
            <a:pPr marL="0" indent="0" algn="ctr">
              <a:buNone/>
            </a:pPr>
            <a:r>
              <a:rPr lang="en-US" sz="1600" dirty="0">
                <a:solidFill>
                  <a:schemeClr val="accent2">
                    <a:lumMod val="75000"/>
                  </a:schemeClr>
                </a:solidFill>
              </a:rPr>
              <a:t>Inter. Campaign to Ban Landmines</a:t>
            </a:r>
            <a:endParaRPr lang="en-CA" sz="1600" dirty="0">
              <a:solidFill>
                <a:schemeClr val="accent2">
                  <a:lumMod val="75000"/>
                </a:schemeClr>
              </a:solidFill>
            </a:endParaRPr>
          </a:p>
          <a:p>
            <a:pPr marL="0" indent="0" algn="ctr">
              <a:buNone/>
            </a:pPr>
            <a:r>
              <a:rPr lang="en-US" sz="1600" dirty="0">
                <a:solidFill>
                  <a:schemeClr val="accent2">
                    <a:lumMod val="75000"/>
                  </a:schemeClr>
                </a:solidFill>
              </a:rPr>
              <a:t>350.org</a:t>
            </a:r>
            <a:endParaRPr lang="en-CA" sz="1600" dirty="0">
              <a:solidFill>
                <a:schemeClr val="accent2">
                  <a:lumMod val="75000"/>
                </a:schemeClr>
              </a:solidFill>
            </a:endParaRPr>
          </a:p>
          <a:p>
            <a:pPr marL="0" indent="0" algn="ctr">
              <a:buNone/>
            </a:pPr>
            <a:r>
              <a:rPr lang="en-US" sz="1600" dirty="0">
                <a:solidFill>
                  <a:schemeClr val="accent2">
                    <a:lumMod val="75000"/>
                  </a:schemeClr>
                </a:solidFill>
              </a:rPr>
              <a:t>Extinction Rebellion</a:t>
            </a:r>
            <a:endParaRPr lang="en-CA" sz="1600" dirty="0">
              <a:solidFill>
                <a:schemeClr val="accent2">
                  <a:lumMod val="75000"/>
                </a:schemeClr>
              </a:solidFill>
            </a:endParaRPr>
          </a:p>
          <a:p>
            <a:pPr marL="0" indent="0" algn="ctr">
              <a:buNone/>
            </a:pPr>
            <a:r>
              <a:rPr lang="en-US" sz="1600" dirty="0">
                <a:solidFill>
                  <a:schemeClr val="accent2">
                    <a:lumMod val="75000"/>
                  </a:schemeClr>
                </a:solidFill>
              </a:rPr>
              <a:t>Greta Thunberg’s School Strike</a:t>
            </a:r>
            <a:endParaRPr lang="en-CA" sz="1600" dirty="0">
              <a:solidFill>
                <a:schemeClr val="accent2">
                  <a:lumMod val="75000"/>
                </a:schemeClr>
              </a:solidFill>
            </a:endParaRPr>
          </a:p>
          <a:p>
            <a:pPr marL="0" indent="0" algn="ctr">
              <a:buNone/>
            </a:pPr>
            <a:r>
              <a:rPr lang="en-US" sz="1800" dirty="0"/>
              <a:t> </a:t>
            </a:r>
            <a:endParaRPr lang="en-CA" sz="2000" dirty="0"/>
          </a:p>
          <a:p>
            <a:pPr marL="0" indent="0" algn="ctr">
              <a:buNone/>
            </a:pPr>
            <a:r>
              <a:rPr lang="en-US" sz="2000" b="1" dirty="0">
                <a:solidFill>
                  <a:schemeClr val="accent5">
                    <a:lumMod val="75000"/>
                  </a:schemeClr>
                </a:solidFill>
              </a:rPr>
              <a:t>Major environmental campaigns</a:t>
            </a:r>
            <a:endParaRPr lang="en-CA" sz="2000" b="1" dirty="0">
              <a:solidFill>
                <a:schemeClr val="accent5">
                  <a:lumMod val="75000"/>
                </a:schemeClr>
              </a:solidFill>
            </a:endParaRPr>
          </a:p>
          <a:p>
            <a:pPr marL="0" indent="0" algn="ctr">
              <a:buNone/>
            </a:pPr>
            <a:r>
              <a:rPr lang="en-US" sz="1600" dirty="0">
                <a:solidFill>
                  <a:schemeClr val="accent2">
                    <a:lumMod val="75000"/>
                  </a:schemeClr>
                </a:solidFill>
              </a:rPr>
              <a:t>Acid rain</a:t>
            </a:r>
          </a:p>
          <a:p>
            <a:pPr marL="0" indent="0" algn="ctr">
              <a:buNone/>
            </a:pPr>
            <a:r>
              <a:rPr lang="en-US" sz="1600" dirty="0">
                <a:solidFill>
                  <a:schemeClr val="accent2">
                    <a:lumMod val="75000"/>
                  </a:schemeClr>
                </a:solidFill>
              </a:rPr>
              <a:t> depletion of the ozone layer</a:t>
            </a:r>
            <a:endParaRPr lang="en-CA" sz="1800" dirty="0">
              <a:solidFill>
                <a:schemeClr val="accent2">
                  <a:lumMod val="75000"/>
                </a:schemeClr>
              </a:solidFill>
            </a:endParaRPr>
          </a:p>
        </p:txBody>
      </p:sp>
      <p:sp>
        <p:nvSpPr>
          <p:cNvPr id="3" name="TextBox 2"/>
          <p:cNvSpPr txBox="1"/>
          <p:nvPr/>
        </p:nvSpPr>
        <p:spPr>
          <a:xfrm>
            <a:off x="502111" y="1223924"/>
            <a:ext cx="3296653" cy="5339923"/>
          </a:xfrm>
          <a:prstGeom prst="rect">
            <a:avLst/>
          </a:prstGeom>
          <a:noFill/>
        </p:spPr>
        <p:txBody>
          <a:bodyPr wrap="square" rtlCol="0">
            <a:spAutoFit/>
          </a:bodyPr>
          <a:lstStyle/>
          <a:p>
            <a:pPr>
              <a:spcAft>
                <a:spcPts val="600"/>
              </a:spcAft>
            </a:pPr>
            <a:r>
              <a:rPr lang="en-US" b="1" dirty="0">
                <a:solidFill>
                  <a:schemeClr val="accent5">
                    <a:lumMod val="75000"/>
                  </a:schemeClr>
                </a:solidFill>
              </a:rPr>
              <a:t>Evidence criteria: </a:t>
            </a:r>
          </a:p>
          <a:p>
            <a:pPr marL="285750" indent="-285750">
              <a:spcAft>
                <a:spcPts val="600"/>
              </a:spcAft>
              <a:buFont typeface="Arial" panose="020B0604020202020204" pitchFamily="34" charset="0"/>
              <a:buChar char="•"/>
            </a:pPr>
            <a:r>
              <a:rPr lang="en-US" sz="1600" dirty="0">
                <a:solidFill>
                  <a:schemeClr val="accent2">
                    <a:lumMod val="75000"/>
                  </a:schemeClr>
                </a:solidFill>
              </a:rPr>
              <a:t>coalition building</a:t>
            </a:r>
          </a:p>
          <a:p>
            <a:pPr marL="285750" indent="-285750">
              <a:spcAft>
                <a:spcPts val="600"/>
              </a:spcAft>
              <a:buFont typeface="Arial" panose="020B0604020202020204" pitchFamily="34" charset="0"/>
              <a:buChar char="•"/>
            </a:pPr>
            <a:r>
              <a:rPr lang="en-US" sz="1600" dirty="0">
                <a:solidFill>
                  <a:schemeClr val="accent2">
                    <a:lumMod val="75000"/>
                  </a:schemeClr>
                </a:solidFill>
              </a:rPr>
              <a:t>strategic partnerships</a:t>
            </a:r>
          </a:p>
          <a:p>
            <a:pPr marL="285750" indent="-285750">
              <a:spcAft>
                <a:spcPts val="600"/>
              </a:spcAft>
              <a:buFont typeface="Arial" panose="020B0604020202020204" pitchFamily="34" charset="0"/>
              <a:buChar char="•"/>
            </a:pPr>
            <a:r>
              <a:rPr lang="en-US" sz="1600" dirty="0">
                <a:solidFill>
                  <a:schemeClr val="accent2">
                    <a:lumMod val="75000"/>
                  </a:schemeClr>
                </a:solidFill>
              </a:rPr>
              <a:t>regime formation</a:t>
            </a:r>
          </a:p>
          <a:p>
            <a:pPr marL="285750" indent="-285750">
              <a:spcAft>
                <a:spcPts val="600"/>
              </a:spcAft>
              <a:buFont typeface="Arial" panose="020B0604020202020204" pitchFamily="34" charset="0"/>
              <a:buChar char="•"/>
            </a:pPr>
            <a:r>
              <a:rPr lang="en-US" sz="1600" dirty="0">
                <a:solidFill>
                  <a:schemeClr val="accent2">
                    <a:lumMod val="75000"/>
                  </a:schemeClr>
                </a:solidFill>
              </a:rPr>
              <a:t>a priori network formation </a:t>
            </a:r>
          </a:p>
          <a:p>
            <a:pPr marL="285750" indent="-285750">
              <a:spcAft>
                <a:spcPts val="600"/>
              </a:spcAft>
              <a:buFont typeface="Arial" panose="020B0604020202020204" pitchFamily="34" charset="0"/>
              <a:buChar char="•"/>
            </a:pPr>
            <a:r>
              <a:rPr lang="en-US" sz="1600" dirty="0">
                <a:solidFill>
                  <a:schemeClr val="accent2">
                    <a:lumMod val="75000"/>
                  </a:schemeClr>
                </a:solidFill>
              </a:rPr>
              <a:t>diversity and scale of actors</a:t>
            </a:r>
          </a:p>
          <a:p>
            <a:pPr marL="285750" indent="-285750">
              <a:spcAft>
                <a:spcPts val="600"/>
              </a:spcAft>
              <a:buFont typeface="Arial" panose="020B0604020202020204" pitchFamily="34" charset="0"/>
              <a:buChar char="•"/>
            </a:pPr>
            <a:r>
              <a:rPr lang="en-US" sz="1600" dirty="0">
                <a:solidFill>
                  <a:schemeClr val="accent2">
                    <a:lumMod val="75000"/>
                  </a:schemeClr>
                </a:solidFill>
              </a:rPr>
              <a:t>number of institutions &amp; policy instruments coordinated; and </a:t>
            </a:r>
          </a:p>
          <a:p>
            <a:pPr marL="285750" indent="-285750">
              <a:spcAft>
                <a:spcPts val="600"/>
              </a:spcAft>
              <a:buFont typeface="Arial" panose="020B0604020202020204" pitchFamily="34" charset="0"/>
              <a:buChar char="•"/>
            </a:pPr>
            <a:r>
              <a:rPr lang="en-US" sz="1600" dirty="0">
                <a:solidFill>
                  <a:schemeClr val="accent2">
                    <a:lumMod val="75000"/>
                  </a:schemeClr>
                </a:solidFill>
              </a:rPr>
              <a:t>nature of institutions…</a:t>
            </a:r>
            <a:endParaRPr lang="en-CA" sz="1600" dirty="0">
              <a:solidFill>
                <a:schemeClr val="accent2">
                  <a:lumMod val="75000"/>
                </a:schemeClr>
              </a:solidFill>
            </a:endParaRPr>
          </a:p>
          <a:p>
            <a:pPr marL="742950" lvl="1" indent="-285750">
              <a:spcAft>
                <a:spcPts val="600"/>
              </a:spcAft>
              <a:buFont typeface="Courier New" panose="02070309020205020404" pitchFamily="49" charset="0"/>
              <a:buChar char="o"/>
            </a:pPr>
            <a:r>
              <a:rPr lang="en-US" sz="1200" dirty="0">
                <a:solidFill>
                  <a:schemeClr val="accent5">
                    <a:lumMod val="75000"/>
                  </a:schemeClr>
                </a:solidFill>
              </a:rPr>
              <a:t>vertical</a:t>
            </a:r>
          </a:p>
          <a:p>
            <a:pPr marL="742950" lvl="1" indent="-285750">
              <a:spcAft>
                <a:spcPts val="600"/>
              </a:spcAft>
              <a:buFont typeface="Courier New" panose="02070309020205020404" pitchFamily="49" charset="0"/>
              <a:buChar char="o"/>
            </a:pPr>
            <a:r>
              <a:rPr lang="en-US" sz="1200" dirty="0">
                <a:solidFill>
                  <a:schemeClr val="accent5">
                    <a:lumMod val="75000"/>
                  </a:schemeClr>
                </a:solidFill>
              </a:rPr>
              <a:t>horizontal</a:t>
            </a:r>
          </a:p>
          <a:p>
            <a:pPr marL="742950" lvl="1" indent="-285750">
              <a:spcAft>
                <a:spcPts val="600"/>
              </a:spcAft>
              <a:buFont typeface="Courier New" panose="02070309020205020404" pitchFamily="49" charset="0"/>
              <a:buChar char="o"/>
            </a:pPr>
            <a:r>
              <a:rPr lang="en-US" sz="1200" dirty="0">
                <a:solidFill>
                  <a:schemeClr val="accent5">
                    <a:lumMod val="75000"/>
                  </a:schemeClr>
                </a:solidFill>
              </a:rPr>
              <a:t>boundary spanning </a:t>
            </a:r>
          </a:p>
          <a:p>
            <a:pPr marL="285750" indent="-285750">
              <a:spcAft>
                <a:spcPts val="600"/>
              </a:spcAft>
              <a:buFont typeface="Arial" panose="020B0604020202020204" pitchFamily="34" charset="0"/>
              <a:buChar char="•"/>
            </a:pPr>
            <a:r>
              <a:rPr lang="en-US" sz="1600" dirty="0">
                <a:solidFill>
                  <a:schemeClr val="accent2">
                    <a:lumMod val="75000"/>
                  </a:schemeClr>
                </a:solidFill>
              </a:rPr>
              <a:t>policy coherence…</a:t>
            </a:r>
          </a:p>
          <a:p>
            <a:pPr marL="742950" lvl="1" indent="-285750">
              <a:spcAft>
                <a:spcPts val="600"/>
              </a:spcAft>
              <a:buFont typeface="Courier New" panose="02070309020205020404" pitchFamily="49" charset="0"/>
              <a:buChar char="o"/>
            </a:pPr>
            <a:r>
              <a:rPr lang="en-US" sz="1200" dirty="0">
                <a:solidFill>
                  <a:schemeClr val="accent5">
                    <a:lumMod val="75000"/>
                  </a:schemeClr>
                </a:solidFill>
              </a:rPr>
              <a:t>alignment within and between instruments</a:t>
            </a:r>
          </a:p>
          <a:p>
            <a:pPr marL="742950" lvl="1" indent="-285750">
              <a:spcAft>
                <a:spcPts val="600"/>
              </a:spcAft>
              <a:buFont typeface="Courier New" panose="02070309020205020404" pitchFamily="49" charset="0"/>
              <a:buChar char="o"/>
            </a:pPr>
            <a:r>
              <a:rPr lang="en-US" sz="1200" dirty="0">
                <a:solidFill>
                  <a:schemeClr val="accent5">
                    <a:lumMod val="75000"/>
                  </a:schemeClr>
                </a:solidFill>
              </a:rPr>
              <a:t>quasi-institutional intermediaries</a:t>
            </a:r>
          </a:p>
          <a:p>
            <a:pPr marL="285750" indent="-285750">
              <a:spcAft>
                <a:spcPts val="600"/>
              </a:spcAft>
              <a:buFont typeface="Arial" panose="020B0604020202020204" pitchFamily="34" charset="0"/>
              <a:buChar char="•"/>
            </a:pPr>
            <a:r>
              <a:rPr lang="en-US" sz="1600" dirty="0">
                <a:solidFill>
                  <a:schemeClr val="accent2">
                    <a:lumMod val="75000"/>
                  </a:schemeClr>
                </a:solidFill>
              </a:rPr>
              <a:t>impact; effectiveness; time-frame</a:t>
            </a:r>
          </a:p>
          <a:p>
            <a:pPr marL="285750" indent="-285750">
              <a:spcAft>
                <a:spcPts val="600"/>
              </a:spcAft>
              <a:buFont typeface="Arial" panose="020B0604020202020204" pitchFamily="34" charset="0"/>
              <a:buChar char="•"/>
            </a:pPr>
            <a:r>
              <a:rPr lang="en-US" sz="1600" dirty="0">
                <a:solidFill>
                  <a:schemeClr val="accent2">
                    <a:lumMod val="75000"/>
                  </a:schemeClr>
                </a:solidFill>
              </a:rPr>
              <a:t>cost, efficiency, monitoring</a:t>
            </a:r>
            <a:endParaRPr lang="en-CA" sz="1600" dirty="0">
              <a:solidFill>
                <a:schemeClr val="accent2">
                  <a:lumMod val="75000"/>
                </a:schemeClr>
              </a:solidFill>
            </a:endParaRPr>
          </a:p>
        </p:txBody>
      </p:sp>
      <p:sp>
        <p:nvSpPr>
          <p:cNvPr id="6" name="TextBox 5"/>
          <p:cNvSpPr txBox="1"/>
          <p:nvPr/>
        </p:nvSpPr>
        <p:spPr>
          <a:xfrm>
            <a:off x="9156029" y="1223924"/>
            <a:ext cx="2453942" cy="2323713"/>
          </a:xfrm>
          <a:prstGeom prst="rect">
            <a:avLst/>
          </a:prstGeom>
          <a:noFill/>
        </p:spPr>
        <p:txBody>
          <a:bodyPr wrap="none" rtlCol="0">
            <a:spAutoFit/>
          </a:bodyPr>
          <a:lstStyle/>
          <a:p>
            <a:pPr>
              <a:spcAft>
                <a:spcPts val="600"/>
              </a:spcAft>
            </a:pPr>
            <a:r>
              <a:rPr lang="en-CA" sz="2000" b="1" dirty="0">
                <a:solidFill>
                  <a:schemeClr val="accent6">
                    <a:lumMod val="75000"/>
                  </a:schemeClr>
                </a:solidFill>
              </a:rPr>
              <a:t>Other potential cases</a:t>
            </a:r>
          </a:p>
          <a:p>
            <a:pPr marL="285750" indent="-285750">
              <a:spcAft>
                <a:spcPts val="1200"/>
              </a:spcAft>
              <a:buFont typeface="Arial" panose="020B0604020202020204" pitchFamily="34" charset="0"/>
              <a:buChar char="•"/>
            </a:pPr>
            <a:r>
              <a:rPr lang="en-CA" sz="1600" dirty="0">
                <a:solidFill>
                  <a:schemeClr val="accent6">
                    <a:lumMod val="75000"/>
                  </a:schemeClr>
                </a:solidFill>
              </a:rPr>
              <a:t>x</a:t>
            </a:r>
          </a:p>
          <a:p>
            <a:pPr marL="285750" indent="-285750">
              <a:spcAft>
                <a:spcPts val="1200"/>
              </a:spcAft>
              <a:buFont typeface="Arial" panose="020B0604020202020204" pitchFamily="34" charset="0"/>
              <a:buChar char="•"/>
            </a:pPr>
            <a:r>
              <a:rPr lang="en-CA" sz="1600" dirty="0">
                <a:solidFill>
                  <a:schemeClr val="accent6">
                    <a:lumMod val="75000"/>
                  </a:schemeClr>
                </a:solidFill>
              </a:rPr>
              <a:t>x</a:t>
            </a:r>
          </a:p>
          <a:p>
            <a:pPr marL="285750" indent="-285750">
              <a:spcAft>
                <a:spcPts val="1200"/>
              </a:spcAft>
              <a:buFont typeface="Arial" panose="020B0604020202020204" pitchFamily="34" charset="0"/>
              <a:buChar char="•"/>
            </a:pPr>
            <a:r>
              <a:rPr lang="en-CA" sz="1600" dirty="0">
                <a:solidFill>
                  <a:schemeClr val="accent6">
                    <a:lumMod val="75000"/>
                  </a:schemeClr>
                </a:solidFill>
              </a:rPr>
              <a:t>x</a:t>
            </a:r>
          </a:p>
          <a:p>
            <a:pPr marL="285750" indent="-285750">
              <a:spcAft>
                <a:spcPts val="1200"/>
              </a:spcAft>
              <a:buFont typeface="Arial" panose="020B0604020202020204" pitchFamily="34" charset="0"/>
              <a:buChar char="•"/>
            </a:pPr>
            <a:r>
              <a:rPr lang="en-CA" sz="1600" dirty="0">
                <a:solidFill>
                  <a:schemeClr val="accent6">
                    <a:lumMod val="75000"/>
                  </a:schemeClr>
                </a:solidFill>
              </a:rPr>
              <a:t>x</a:t>
            </a:r>
          </a:p>
          <a:p>
            <a:pPr marL="285750" indent="-285750">
              <a:spcAft>
                <a:spcPts val="1200"/>
              </a:spcAft>
              <a:buFont typeface="Arial" panose="020B0604020202020204" pitchFamily="34" charset="0"/>
              <a:buChar char="•"/>
            </a:pPr>
            <a:r>
              <a:rPr lang="en-CA" sz="1600" dirty="0">
                <a:solidFill>
                  <a:schemeClr val="accent6">
                    <a:lumMod val="75000"/>
                  </a:schemeClr>
                </a:solidFill>
              </a:rPr>
              <a:t>x</a:t>
            </a:r>
          </a:p>
        </p:txBody>
      </p:sp>
    </p:spTree>
    <p:extLst>
      <p:ext uri="{BB962C8B-B14F-4D97-AF65-F5344CB8AC3E}">
        <p14:creationId xmlns:p14="http://schemas.microsoft.com/office/powerpoint/2010/main" val="3779573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2221</Words>
  <Application>Microsoft Macintosh PowerPoint</Application>
  <PresentationFormat>Widescreen</PresentationFormat>
  <Paragraphs>172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Realizing a carbon neutral economy: A new governance framework 2030 | 2040 | 2050</vt:lpstr>
      <vt:lpstr>Agenda for June 25th Meeting 10-11 am via Zoom at: https://uvic.zoom.us/j/83338550247</vt:lpstr>
      <vt:lpstr>Our Research Team</vt:lpstr>
      <vt:lpstr>Objectives, Activities, Methods</vt:lpstr>
      <vt:lpstr>Our Deliverables</vt:lpstr>
      <vt:lpstr>PowerPoint Presentation</vt:lpstr>
      <vt:lpstr>Next Steps for Year 1 (2021-2022)</vt:lpstr>
      <vt:lpstr>Roles and Responsibilities</vt:lpstr>
      <vt:lpstr>Candidates for Cases</vt:lpstr>
      <vt:lpstr>Budget Envelope</vt:lpstr>
    </vt:vector>
  </TitlesOfParts>
  <Company>University Of Victoria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Realizing a carbon neutral economy: A new governance framework</dc:title>
  <dc:creator>evert</dc:creator>
  <cp:lastModifiedBy>Emily Jerome</cp:lastModifiedBy>
  <cp:revision>70</cp:revision>
  <cp:lastPrinted>2021-06-16T02:44:43Z</cp:lastPrinted>
  <dcterms:created xsi:type="dcterms:W3CDTF">2021-06-14T22:34:14Z</dcterms:created>
  <dcterms:modified xsi:type="dcterms:W3CDTF">2021-10-05T19:51:59Z</dcterms:modified>
</cp:coreProperties>
</file>